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embuka" id="{b832b641-18a8-d4d0-6128-77c3930943c4}">
          <p14:sldIdLst>
            <p14:sldId id="256"/>
            <p14:sldId id="257"/>
          </p14:sldIdLst>
        </p14:section>
        <p14:section name="Latar Belakang" id="{d23f6adf-7047-b20e-ee3b-8f1a45a7e079}">
          <p14:sldIdLst>
            <p14:sldId id="258"/>
            <p14:sldId id="259"/>
          </p14:sldIdLst>
        </p14:section>
        <p14:section name="Landasan Nilai &amp; Kebijakan" id="{16583506-1d47-5798-3f77-b8bbb06924ef}">
          <p14:sldIdLst>
            <p14:sldId id="260"/>
            <p14:sldId id="261"/>
            <p14:sldId id="262"/>
          </p14:sldIdLst>
        </p14:section>
        <p14:section name="Kerangka Konseptual" id="{379273fd-6bb4-e138-2275-957d42491c91}">
          <p14:sldIdLst>
            <p14:sldId id="263"/>
            <p14:sldId id="264"/>
          </p14:sldIdLst>
        </p14:section>
        <p14:section name="Tiga Pilar" id="{ed691628-571c-adee-8c18-7938fb09dd7d}">
          <p14:sldIdLst>
            <p14:sldId id="265"/>
            <p14:sldId id="266"/>
            <p14:sldId id="267"/>
            <p14:sldId id="268"/>
            <p14:sldId id="269"/>
            <p14:sldId id="270"/>
            <p14:sldId id="271"/>
          </p14:sldIdLst>
        </p14:section>
        <p14:section name="Implementasi &amp; Monitoring" id="{113a4dab-c7bd-9f10-fb8b-75f0e7726995}">
          <p14:sldIdLst>
            <p14:sldId id="272"/>
            <p14:sldId id="273"/>
            <p14:sldId id="274"/>
            <p14:sldId id="275"/>
          </p14:sldIdLst>
        </p14:section>
        <p14:section name="Penutup" id="{0b51fc6a-583f-38c4-583d-7080417b4ab4}">
          <p14:sldIdLst>
            <p14:sldId id="276"/>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Assalamu'alaikum warahmatullahi wabarakatuh. Bapak/Ibu peserta yang kami hormati, terima kasih atas undangan Dinas Kesehatan, PP dan KB Provinsi Sulawesi Barat. Materi ini membahas penguatan pesantren sehat melalui tiga pilar: PHBS, sanitasi layak, dan pemberdayaan santri — dan bagaimana ketiganya menjadi bagian dari Peta Jalan Pesantren Ramah Anak (KMA 91/2025).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Penguatan pesantren sehat berdiri di atas dua kelompok regulasi: regulasi kesehatan (UU Kesehatan, Germas, PHBS, STBM, Poskestren) dan regulasi kepesantrenan (UU Pesantren, PMA 30/2020, dan KMA 91/2025). KMA 91/2025 kami sorot karena menjadi peta jalan nasional Pesantren Ramah Anak hingga 2029, dan kesehatan lingkungan adalah salah satu unsurnya.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Karakter pesantren sebagai komunitas berasrama membawa dua sisi. Di satu sisi, ia adalah ruang pembiasaan yang sangat efektif. Di sisi lain, kepadatan hunian membuat penyakit seperti skabies, ISPA, diare, dan DBD mudah menular. Karena itu pesantren sehat bukan pilihan tambahan, melainkan kebutuhan. (Bapak dapat menambahkan data kasus dari Poskestren/Puskesmas di Sulbar bila tersedia.)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Tiga pertanyaan ini menjadi kerangka seluruh paparan: bagaimana menyatukan nilai dan indikator kesehatan, bagaimana sanitasi dikelola berkelanjutan, dan bagaimana santri menjadi pelaku, bukan sekadar objek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Bagi pesantren, PHBS bukan konsep asing. Kitab fiqih selalu dibuka dengan bab thaharah. Tugas kita adalah menyambungkan thaharah yang bersifat ritual dengan dimensi higienisnya, sehingga PHBS mendapat legitimasi moral dan kultural yang kuat. Menjaga kesehatan santri juga bagian dari hifzh an-nafs dalam maqashid syariah.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Inilah titik temu utama. KMA 91/2025 menetapkan “Sehat” sebagai salah satu karakter Pesantren Ramah Anak, menjadikan lingkungan fisik (asrama sehat, sanitasi baik) sebagai komponen, dan menjadikan asrama layak serta sanitasi memadai sebagai indikator. Prinsip partisipasi anak juga menjadi dasar pemberdayaan santri. Jadi program pesantren sehat dari sektor kesehatan dan program pesantren ramah anak dari Kemenag sesungguhnya satu agenda.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KMA 91/2025 membagi peta jalan menjadi tiga fase: penguatan dasar (2025–2026), akselerasi (2027–2028), dan kemandirian (2029). Kami mengusulkan agar setiap fase disertai langkah kesehatan yang konkret. Tahun 2026 ini kita masih di fase penguatan dasar, sehingga asesmen sanitasi, SOP kebersihan, dan pembentukan kader santri husada sebaiknya dimulai sekarang.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Kerangka ini menunjukkan bahwa nilai-nilai pesantren menjadi fondasi. Dari fondasi itu dibangun tiga pilar yang saling menguatkan: PHBS mengubah perilaku, sanitasi layak menyediakan sarana, dan pemberdayaan santri menjamin keberlanjutan. Hasil akhirnya adalah pesantren sehat dan mandiri yang sekaligus memenuhi amanat Pesantren Ramah Anak.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Mengubah perilaku tidak cukup dengan ceramah. Health Belief Model mengajarkan bahwa orang bertindak jika merasa rentan, memahami keparahan, dan melihat manfaat. Teori Kognitif Sosial Bandura menekankan keteladanan, keyakinan diri, dan penguatan. Di pesantren, keteladanan kyai dan ustadz adalah modal terbesar — santri meniru apa yang mereka lihat.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Pilar pertama adalah membudayakan PHBS melalui empat indikator: CTPS pada lima momen penting, kebersihan diri dengan tidak berbagi barang pribadi dan menjemur kasur secara rutin, kamar yang berventilasi dan cukup cahaya, serta gizi seimbang dengan dapur yang higienis. Kuncinya adalah pembiasaan harian, bukan kegiatan sesekali.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Setiap perilaku PHBS punya sasaran penyakit yang jelas. Skabies diputus dengan kebersihan diri dan tidak berbagi barang. ISPA dan TBC dengan ventilasi dan cahaya. Diare dan tifus dengan CTPS, air minum aman, dan dapur higienis. DBD dengan 3M Plus. Gizi seimbang menjadi benteng daya tahan tubuh santri.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Pilar kedua adalah sanitasi layak dengan kerangka WASH: air bersih yang kontinu dan aman, jamban sehat dengan jumlah memadai dan septic tank kedap, SPAL tertutup, serta pemilahan sampah dan prinsip 3R. Komponen ini sejalan dengan 5 pilar STBM dari Kementerian Kesehatan, sehingga pesantren dapat diintegrasikan dalam program STBM Puskesmas setempat.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Asrama adalah rumah kedua santri. KMA 91/2025 menempatkan asrama sehat dan layak serta sanitasi memadai sebagai indikator Pesantren Ramah Anak. Langkah praktisnya: ventilasi dan pencahayaan, kepadatan kamar yang wajar, ro’an yang terjadwal, dan sarana CTPS di titik-titik strategis.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Pilar ketiga menjamin keberlanjutan. Santri dilatih menjadi kader Santri Husada atau Duta PHBS yang mengedukasi teman sebaya. Poskestren diperkuat sebagai pusat promotif-preventif. Semua itu dikunci dengan SOP yang disahkan kyai dan tim pengawas ro’an. Ini sejalan dengan prinsip partisipasi anak dalam KMA 91/2025: santri berdaya dan bersuara.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Poskestren adalah upaya kesehatan bersumber daya masyarakat di pesantren. Selama ini banyak yang hanya berfungsi sebagai tempat berobat. Kami mendorong Poskestren menjalankan empat fungsi: promotif, preventif, pertolongan pertama, dan rujukan, dengan Puskesmas sebagai pembina.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Pesantren sehat tidak berhenti pada kebersihan fisik. KMA 91/2025 menegaskan karakter sehat meliputi fisik, mental, dan spiritual. Santri yang dirundung atau mengalami kekerasan tidak sehat secara mental. Karena itu program kesehatan pesantren perlu bergandengan dengan satgas perlindungan anak dan mekanisme pengaduan.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Implementasi berjalan dalam empat tahap. Dimulai dengan asesmen sebagai data dasar, dilanjutkan edukasi dan penguatan kelembagaan, kemudian intervensi fisik serta penataan lingkungan, dan diakhiri monitoring berkala dengan Indeks Pesantren Sehat. Tahapan ini sejalan dengan siklus persiapan–penguatan sistem–implementasi–evaluasi dalam program Pesantren Ramah Anak.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Sesuai tema pertemuan ini — tata kelola dan monitoring — kami mengusulkan lima dimensi indikator: kelembagaan, perilaku, sanitasi, status kesehatan, dan psikososial. Usulan kami, instrumen Dinas Kesehatan dan instrumen Pesantren Ramah Anak disinkronkan agar pesantren tidak dibebani pendataan ganda.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Pesantren sehat tidak bisa dikerjakan satu instansi. Kemenag membina kelembagaan dan Pesantren Ramah Anak, Dinas Kesehatan dan Puskesmas memberi pendampingan teknis, Dinas Pendidikan berbagi pengalaman UKS, Bapperida mengawal perencanaan dan anggaran, dinas teknis mendukung sarana sanitasi, serta ormas, filantropi, dan wali santri ikut mendukung dan mengawasi.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Dari sisi Kanwil Kemenag Sulawesi Barat, kami mengusulkan lima langkah tindak lanjut. (Silakan Bapak sesuaikan dengan rencana kerja Bidang Papkis.) Intinya: indikator kesehatan masuk dalam pembinaan Pesantren Ramah Anak, data kondisi sanitasi dikumpulkan, kapasitas SDM dikuatkan bersama Dinkes, penyuluh agama ikut menggerakkan, dan pesantren pilot menjadi contoh.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Sebagai kesimpulan: tiga pilar ini harus berjalan bersama. Keberhasilannya bergantung pada kepemimpinan kyai, partisipasi santri, dan fasilitas yang memadai. Rekomendasi kami ditujukan kepada pemerintah dan Dinas Kesehatan, pengelola pesantren, Kementerian Agama, serta kalangan akademisi.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Demikian paparan kami. Mari bersama menjadikan pesantren di Sulawesi Barat bersih, sehat, dan ramah anak. Wassalamu’alaikum warahmatullahi wabarakatuh.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COVER-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CLOSING-image-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02920" y="1234440"/>
            <a:ext cx="4572000" cy="1188720"/>
          </a:xfrm>
          <a:prstGeom prst="rect">
            <a:avLst/>
          </a:prstGeom>
          <a:noFill/>
          <a:ln/>
        </p:spPr>
        <p:txBody>
          <a:bodyPr wrap="square" rtlCol="0"/>
          <a:lstStyle>
            <a:lvl1pPr algn="l" indent="0" marL="0">
              <a:buNone/>
              <a:defRPr lang="en-US" sz="32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200" dirty="0"/>
          </a:p>
        </p:txBody>
      </p:sp>
      <p:sp>
        <p:nvSpPr>
          <p:cNvPr id="3" name="Text 0"/>
          <p:cNvSpPr/>
          <p:nvPr>
            <p:ph idx="101" type="body" hasCustomPrompt="1"/>
          </p:nvPr>
        </p:nvSpPr>
        <p:spPr>
          <a:xfrm>
            <a:off x="502920" y="2423160"/>
            <a:ext cx="4572000" cy="822960"/>
          </a:xfrm>
          <a:prstGeom prst="rect">
            <a:avLst/>
          </a:prstGeom>
          <a:noFill/>
          <a:ln/>
        </p:spPr>
        <p:txBody>
          <a:bodyPr wrap="square" rtlCol="0"/>
          <a:lstStyle>
            <a:lvl1pPr algn="l" indent="0" marL="0">
              <a:buNone/>
              <a:defRPr lang="en-US" sz="1500" dirty="0">
                <a:solidFill>
                  <a:schemeClr val="accent6"/>
                </a:solidFill>
              </a:defRPr>
            </a:lvl1pPr>
          </a:lstStyle>
          <a:p>
            <a:pPr algn="l" indent="0" marL="0">
              <a:buNone/>
            </a:pPr>
            <a:endParaRPr lang="en-US" sz="15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788920"/>
            <a:ext cx="8046720" cy="731520"/>
          </a:xfrm>
          <a:prstGeom prst="rect">
            <a:avLst/>
          </a:prstGeom>
          <a:noFill/>
          <a:ln/>
        </p:spPr>
        <p:txBody>
          <a:bodyPr wrap="square" rtlCol="0"/>
          <a:lstStyle>
            <a:lvl1pPr algn="ctr" indent="0" marL="0">
              <a:buNone/>
              <a:defRPr lang="en-US" sz="3600" b="1" dirty="0">
                <a:solidFill>
                  <a:schemeClr val="bg1"/>
                </a:solidFill>
                <a:latin typeface="Cambria" pitchFamily="34" charset="0"/>
                <a:ea typeface="Cambria" pitchFamily="34" charset="-122"/>
                <a:cs typeface="Cambria" pitchFamily="34" charset="-120"/>
              </a:defRPr>
            </a:lvl1pPr>
          </a:lstStyle>
          <a:p>
            <a:pPr algn="ctr" indent="0" marL="0">
              <a:buNone/>
            </a:pPr>
            <a:endParaRPr lang="en-US" sz="36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rtlCol="0"/>
          <a:lstStyle>
            <a:lvl1pPr algn="l" indent="0" marL="0">
              <a:buNone/>
              <a:defRPr lang="en-US" sz="26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2600" dirty="0"/>
          </a:p>
        </p:txBody>
      </p:sp>
      <p:pic>
        <p:nvPicPr>
          <p:cNvPr id="3" name="Image 0" descr="img/ornament.png">    </p:cNvPr>
          <p:cNvPicPr>
            <a:picLocks noChangeAspect="1"/>
          </p:cNvPicPr>
          <p:nvPr/>
        </p:nvPicPr>
        <p:blipFill>
          <a:blip r:embed="rId1"/>
          <a:stretch>
            <a:fillRect/>
          </a:stretch>
        </p:blipFill>
        <p:spPr>
          <a:xfrm>
            <a:off x="8321040" y="274320"/>
            <a:ext cx="457200" cy="457200"/>
          </a:xfrm>
          <a:prstGeom prst="rect">
            <a:avLst/>
          </a:prstGeom>
        </p:spPr>
      </p:pic>
      <p:sp>
        <p:nvSpPr>
          <p:cNvPr id="4" name="Text 0"/>
          <p:cNvSpPr/>
          <p:nvPr/>
        </p:nvSpPr>
        <p:spPr>
          <a:xfrm>
            <a:off x="457200" y="4800600"/>
            <a:ext cx="6858000" cy="228600"/>
          </a:xfrm>
          <a:prstGeom prst="rect">
            <a:avLst/>
          </a:prstGeom>
          <a:noFill/>
          <a:ln/>
        </p:spPr>
        <p:txBody>
          <a:bodyPr wrap="square" lIns="0" tIns="0" rIns="0" bIns="0" rtlCol="0" anchor="ctr"/>
          <a:lstStyle/>
          <a:p>
            <a:pPr indent="0" marL="0">
              <a:buNone/>
            </a:pPr>
            <a:r>
              <a:rPr lang="en-US" sz="900" dirty="0">
                <a:solidFill>
                  <a:srgbClr val="6B7C74"/>
                </a:solidFill>
              </a:rPr>
              <a:t>Kanwil Kementerian Agama Provinsi Sulawesi Barat  ·  Penguatan Pesantren Sehat</a:t>
            </a:r>
            <a:endParaRPr lang="en-US" sz="9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slideLayout" Target="../slideLayouts/slideLayout4.xml"/><Relationship Id="rId1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4.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4.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4.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4.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4.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4.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4.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4.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4.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4.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4.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4.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4.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4.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4.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4.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4.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02920" y="685800"/>
            <a:ext cx="4114800" cy="320040"/>
          </a:xfrm>
          <a:prstGeom prst="rect">
            <a:avLst/>
          </a:prstGeom>
          <a:noFill/>
          <a:ln/>
        </p:spPr>
        <p:txBody>
          <a:bodyPr wrap="square" lIns="0" tIns="0" rIns="0" bIns="0" rtlCol="0" anchor="ctr"/>
          <a:lstStyle/>
          <a:p>
            <a:pPr indent="0" marL="0">
              <a:buNone/>
            </a:pPr>
            <a:r>
              <a:rPr lang="en-US" sz="1200" b="1" spc="300" kern="0" dirty="0">
                <a:solidFill>
                  <a:schemeClr val="accent2"/>
                </a:solidFill>
              </a:rPr>
              <a:t>MATERI NARASUMBER</a:t>
            </a:r>
            <a:endParaRPr lang="en-US" sz="1200" dirty="0"/>
          </a:p>
        </p:txBody>
      </p:sp>
      <p:sp>
        <p:nvSpPr>
          <p:cNvPr id="3" name="Text 0"/>
          <p:cNvSpPr/>
          <p:nvPr>
            <p:ph idx="100" type="title" hasCustomPrompt="1"/>
          </p:nvPr>
        </p:nvSpPr>
        <p:spPr>
          <a:xfrm>
            <a:off x="502920" y="1234440"/>
            <a:ext cx="4572000" cy="1188720"/>
          </a:xfrm>
          <a:prstGeom prst="rect">
            <a:avLst/>
          </a:prstGeom>
          <a:noFill/>
          <a:ln/>
        </p:spPr>
        <p:txBody>
          <a:bodyPr wrap="square" lIns="0" tIns="0" rIns="0" bIns="0" rtlCol="0" anchor="t"/>
          <a:lstStyle/>
          <a:p>
            <a:pPr algn="l" indent="0" marL="0">
              <a:buNone/>
            </a:pPr>
            <a:r>
              <a:rPr lang="en-US" sz="3200" b="1" dirty="0">
                <a:solidFill>
                  <a:schemeClr val="bg1"/>
                </a:solidFill>
                <a:latin typeface="Cambria" pitchFamily="34" charset="0"/>
                <a:ea typeface="Cambria" pitchFamily="34" charset="-122"/>
                <a:cs typeface="Cambria" pitchFamily="34" charset="-120"/>
              </a:rPr>
              <a:t>Penguatan Pesantren Sehat</a:t>
            </a:r>
            <a:endParaRPr lang="en-US" sz="3200" dirty="0"/>
          </a:p>
        </p:txBody>
      </p:sp>
      <p:sp>
        <p:nvSpPr>
          <p:cNvPr id="4" name="Text 0"/>
          <p:cNvSpPr/>
          <p:nvPr>
            <p:ph idx="101" type="body" hasCustomPrompt="1"/>
          </p:nvPr>
        </p:nvSpPr>
        <p:spPr>
          <a:xfrm>
            <a:off x="502920" y="2423160"/>
            <a:ext cx="4572000" cy="822960"/>
          </a:xfrm>
          <a:prstGeom prst="rect">
            <a:avLst/>
          </a:prstGeom>
          <a:noFill/>
          <a:ln/>
        </p:spPr>
        <p:txBody>
          <a:bodyPr wrap="square" lIns="0" tIns="0" rIns="0" bIns="0" rtlCol="0" anchor="t"/>
          <a:lstStyle/>
          <a:p>
            <a:pPr algn="l" indent="0" marL="0">
              <a:buNone/>
            </a:pPr>
            <a:r>
              <a:rPr lang="en-US" sz="1500" dirty="0">
                <a:solidFill>
                  <a:schemeClr val="accent6"/>
                </a:solidFill>
              </a:rPr>
              <a:t>melalui Pembudayaan Perilaku Hidup Bersih dan Sehat (PHBS), Sanitasi Layak, dan Pemberdayaan Santri</a:t>
            </a:r>
            <a:endParaRPr lang="en-US" sz="1500" dirty="0"/>
          </a:p>
        </p:txBody>
      </p:sp>
      <p:sp>
        <p:nvSpPr>
          <p:cNvPr id="5" name="Shape 3"/>
          <p:cNvSpPr/>
          <p:nvPr/>
        </p:nvSpPr>
        <p:spPr>
          <a:xfrm>
            <a:off x="502920" y="3246120"/>
            <a:ext cx="4480560" cy="457200"/>
          </a:xfrm>
          <a:prstGeom prst="roundRect">
            <a:avLst>
              <a:gd name="adj" fmla="val 20000"/>
            </a:avLst>
          </a:prstGeom>
          <a:solidFill>
            <a:schemeClr val="accent2"/>
          </a:solidFill>
          <a:ln w="12700">
            <a:solidFill>
              <a:schemeClr val="accent2"/>
            </a:solidFill>
            <a:prstDash val="solid"/>
          </a:ln>
        </p:spPr>
      </p:sp>
      <p:sp>
        <p:nvSpPr>
          <p:cNvPr id="6" name="Text 4"/>
          <p:cNvSpPr txBox="1"/>
          <p:nvPr/>
        </p:nvSpPr>
        <p:spPr>
          <a:xfrm>
            <a:off x="594360" y="3246120"/>
            <a:ext cx="4297680" cy="457200"/>
          </a:xfrm>
          <a:prstGeom prst="rect">
            <a:avLst/>
          </a:prstGeom>
          <a:noFill/>
          <a:ln/>
        </p:spPr>
        <p:txBody>
          <a:bodyPr wrap="square" lIns="0" tIns="0" rIns="0" bIns="0" rtlCol="0" anchor="ctr"/>
          <a:lstStyle/>
          <a:p>
            <a:pPr indent="0" marL="0">
              <a:buNone/>
            </a:pPr>
            <a:r>
              <a:rPr lang="en-US" sz="1150" b="1" dirty="0">
                <a:solidFill>
                  <a:schemeClr val="tx2"/>
                </a:solidFill>
              </a:rPr>
              <a:t>Selaras dengan KMA No. 91 Tahun 2025 – Peta Jalan Pesantren Ramah Anak</a:t>
            </a:r>
            <a:endParaRPr lang="en-US" sz="1150" dirty="0"/>
          </a:p>
        </p:txBody>
      </p:sp>
      <p:sp>
        <p:nvSpPr>
          <p:cNvPr id="7" name="Text 5"/>
          <p:cNvSpPr txBox="1"/>
          <p:nvPr/>
        </p:nvSpPr>
        <p:spPr>
          <a:xfrm>
            <a:off x="502920" y="3840480"/>
            <a:ext cx="4572000" cy="731520"/>
          </a:xfrm>
          <a:prstGeom prst="rect">
            <a:avLst/>
          </a:prstGeom>
          <a:noFill/>
          <a:ln/>
        </p:spPr>
        <p:txBody>
          <a:bodyPr wrap="square" lIns="0" tIns="0" rIns="0" bIns="0" rtlCol="0" anchor="t"/>
          <a:lstStyle/>
          <a:p>
            <a:pPr indent="0" marL="0">
              <a:buNone/>
            </a:pPr>
            <a:r>
              <a:rPr lang="en-US" sz="1400" b="1" dirty="0">
                <a:solidFill>
                  <a:srgbClr val="FFFFFF"/>
                </a:solidFill>
              </a:rPr>
              <a:t>Dr. H. Muhammad Dinar Faisal, M.Si</a:t>
            </a:r>
            <a:endParaRPr lang="en-US" sz="1400" dirty="0"/>
          </a:p>
          <a:p>
            <a:pPr indent="0" marL="0">
              <a:buNone/>
            </a:pPr>
            <a:r>
              <a:rPr lang="en-US" sz="1100" dirty="0">
                <a:solidFill>
                  <a:srgbClr val="CFE8DA"/>
                </a:solidFill>
              </a:rPr>
              <a:t>Kepala Bidang Pendidikan Agama dan Keagamaan Islam</a:t>
            </a:r>
            <a:endParaRPr lang="en-US" sz="1400" dirty="0"/>
          </a:p>
          <a:p>
            <a:pPr indent="0" marL="0">
              <a:buNone/>
            </a:pPr>
            <a:r>
              <a:rPr lang="en-US" sz="1100" dirty="0">
                <a:solidFill>
                  <a:srgbClr val="CFE8DA"/>
                </a:solidFill>
              </a:rPr>
              <a:t>Kanwil Kementerian Agama Provinsi Sulawesi Barat</a:t>
            </a:r>
            <a:endParaRPr lang="en-US" sz="1400" dirty="0"/>
          </a:p>
        </p:txBody>
      </p:sp>
      <p:sp>
        <p:nvSpPr>
          <p:cNvPr id="8" name="Text 6"/>
          <p:cNvSpPr txBox="1"/>
          <p:nvPr/>
        </p:nvSpPr>
        <p:spPr>
          <a:xfrm>
            <a:off x="502920" y="4617720"/>
            <a:ext cx="4572000" cy="365760"/>
          </a:xfrm>
          <a:prstGeom prst="rect">
            <a:avLst/>
          </a:prstGeom>
          <a:noFill/>
          <a:ln/>
        </p:spPr>
        <p:txBody>
          <a:bodyPr wrap="square" lIns="0" tIns="0" rIns="0" bIns="0" rtlCol="0" anchor="ctr"/>
          <a:lstStyle/>
          <a:p>
            <a:pPr indent="0" marL="0">
              <a:buNone/>
            </a:pPr>
            <a:r>
              <a:rPr lang="en-US" sz="900" i="1" dirty="0">
                <a:solidFill>
                  <a:srgbClr val="F2D27A"/>
                </a:solidFill>
              </a:rPr>
              <a:t>Pertemuan Peningkatan Tata Kelola dan Monitoring Pembudayaan Hidup Sehat · De Shanum Hotel Mamuju, 15 Oktober 2026</a:t>
            </a:r>
            <a:endParaRPr lang="en-US" sz="900" dirty="0"/>
          </a:p>
        </p:txBody>
      </p:sp>
      <p:pic>
        <p:nvPicPr>
          <p:cNvPr id="9" name="ilustrasi" descr="img/cover.png">    </p:cNvPr>
          <p:cNvPicPr>
            <a:picLocks noChangeAspect="1"/>
          </p:cNvPicPr>
          <p:nvPr/>
        </p:nvPicPr>
        <p:blipFill>
          <a:blip r:embed="rId1"/>
          <a:srcRect l="0" r="0" t="0" b="0"/>
          <a:stretch/>
        </p:blipFill>
        <p:spPr>
          <a:xfrm>
            <a:off x="5349240" y="0"/>
            <a:ext cx="379476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Landasan Regulasi</a:t>
            </a:r>
            <a:endParaRPr lang="en-US" sz="2600" dirty="0"/>
          </a:p>
        </p:txBody>
      </p:sp>
      <p:sp>
        <p:nvSpPr>
          <p:cNvPr id="3" name="card"/>
          <p:cNvSpPr/>
          <p:nvPr/>
        </p:nvSpPr>
        <p:spPr>
          <a:xfrm>
            <a:off x="457200" y="1097280"/>
            <a:ext cx="1901952" cy="1600200"/>
          </a:xfrm>
          <a:prstGeom prst="roundRect">
            <a:avLst>
              <a:gd name="adj" fmla="val 685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4" name="icon-bg"/>
          <p:cNvSpPr/>
          <p:nvPr/>
        </p:nvSpPr>
        <p:spPr>
          <a:xfrm>
            <a:off x="621792" y="1280160"/>
            <a:ext cx="502920" cy="502920"/>
          </a:xfrm>
          <a:prstGeom prst="ellipse">
            <a:avLst/>
          </a:prstGeom>
          <a:solidFill>
            <a:schemeClr val="accent1"/>
          </a:solidFill>
          <a:ln w="12700">
            <a:solidFill>
              <a:schemeClr val="accent1"/>
            </a:solidFill>
            <a:prstDash val="solid"/>
          </a:ln>
        </p:spPr>
      </p:sp>
      <p:pic>
        <p:nvPicPr>
          <p:cNvPr id="5" name="icon" descr="preencoded.png">    </p:cNvPr>
          <p:cNvPicPr>
            <a:picLocks noChangeAspect="1"/>
          </p:cNvPicPr>
          <p:nvPr/>
        </p:nvPicPr>
        <p:blipFill>
          <a:blip r:embed="rId1"/>
          <a:stretch>
            <a:fillRect/>
          </a:stretch>
        </p:blipFill>
        <p:spPr>
          <a:xfrm>
            <a:off x="742493" y="1400861"/>
            <a:ext cx="261518" cy="261518"/>
          </a:xfrm>
          <a:prstGeom prst="rect">
            <a:avLst/>
          </a:prstGeom>
        </p:spPr>
      </p:pic>
      <p:sp>
        <p:nvSpPr>
          <p:cNvPr id="6" name="Text 3"/>
          <p:cNvSpPr txBox="1"/>
          <p:nvPr/>
        </p:nvSpPr>
        <p:spPr>
          <a:xfrm>
            <a:off x="621792" y="1847088"/>
            <a:ext cx="1627632" cy="411480"/>
          </a:xfrm>
          <a:prstGeom prst="rect">
            <a:avLst/>
          </a:prstGeom>
          <a:noFill/>
          <a:ln/>
        </p:spPr>
        <p:txBody>
          <a:bodyPr wrap="square" lIns="0" tIns="0" rIns="0" bIns="0" rtlCol="0" anchor="t"/>
          <a:lstStyle/>
          <a:p>
            <a:pPr indent="0" marL="0">
              <a:buNone/>
            </a:pPr>
            <a:r>
              <a:rPr lang="en-US" sz="1200" b="1" dirty="0">
                <a:solidFill>
                  <a:schemeClr val="tx2"/>
                </a:solidFill>
              </a:rPr>
              <a:t>UU No. 18 Tahun 2019</a:t>
            </a:r>
            <a:endParaRPr lang="en-US" sz="1200" dirty="0"/>
          </a:p>
        </p:txBody>
      </p:sp>
      <p:sp>
        <p:nvSpPr>
          <p:cNvPr id="7" name="Text 4"/>
          <p:cNvSpPr txBox="1"/>
          <p:nvPr/>
        </p:nvSpPr>
        <p:spPr>
          <a:xfrm>
            <a:off x="621792" y="2258568"/>
            <a:ext cx="1627632" cy="411480"/>
          </a:xfrm>
          <a:prstGeom prst="rect">
            <a:avLst/>
          </a:prstGeom>
          <a:noFill/>
          <a:ln/>
        </p:spPr>
        <p:txBody>
          <a:bodyPr wrap="square" lIns="0" tIns="0" rIns="0" bIns="0" rtlCol="0" anchor="t"/>
          <a:lstStyle/>
          <a:p>
            <a:pPr indent="0" marL="0">
              <a:buNone/>
            </a:pPr>
            <a:r>
              <a:rPr lang="en-US" sz="1050" dirty="0">
                <a:solidFill>
                  <a:schemeClr val="tx1"/>
                </a:solidFill>
              </a:rPr>
              <a:t>tentang Pesantren</a:t>
            </a:r>
            <a:endParaRPr lang="en-US" sz="1050" dirty="0"/>
          </a:p>
        </p:txBody>
      </p:sp>
      <p:sp>
        <p:nvSpPr>
          <p:cNvPr id="8" name="card"/>
          <p:cNvSpPr/>
          <p:nvPr/>
        </p:nvSpPr>
        <p:spPr>
          <a:xfrm>
            <a:off x="2542032" y="1097280"/>
            <a:ext cx="1901952" cy="1600200"/>
          </a:xfrm>
          <a:prstGeom prst="roundRect">
            <a:avLst>
              <a:gd name="adj" fmla="val 685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9" name="icon-bg"/>
          <p:cNvSpPr/>
          <p:nvPr/>
        </p:nvSpPr>
        <p:spPr>
          <a:xfrm>
            <a:off x="2706624" y="1280160"/>
            <a:ext cx="502920" cy="502920"/>
          </a:xfrm>
          <a:prstGeom prst="ellipse">
            <a:avLst/>
          </a:prstGeom>
          <a:solidFill>
            <a:schemeClr val="accent1"/>
          </a:solidFill>
          <a:ln w="12700">
            <a:solidFill>
              <a:schemeClr val="accent1"/>
            </a:solidFill>
            <a:prstDash val="solid"/>
          </a:ln>
        </p:spPr>
      </p:sp>
      <p:pic>
        <p:nvPicPr>
          <p:cNvPr id="10" name="icon" descr="preencoded.png">    </p:cNvPr>
          <p:cNvPicPr>
            <a:picLocks noChangeAspect="1"/>
          </p:cNvPicPr>
          <p:nvPr/>
        </p:nvPicPr>
        <p:blipFill>
          <a:blip r:embed="rId2"/>
          <a:stretch>
            <a:fillRect/>
          </a:stretch>
        </p:blipFill>
        <p:spPr>
          <a:xfrm>
            <a:off x="2827325" y="1400861"/>
            <a:ext cx="261518" cy="261518"/>
          </a:xfrm>
          <a:prstGeom prst="rect">
            <a:avLst/>
          </a:prstGeom>
        </p:spPr>
      </p:pic>
      <p:sp>
        <p:nvSpPr>
          <p:cNvPr id="11" name="Text 7"/>
          <p:cNvSpPr txBox="1"/>
          <p:nvPr/>
        </p:nvSpPr>
        <p:spPr>
          <a:xfrm>
            <a:off x="2706624" y="1847088"/>
            <a:ext cx="1627632" cy="411480"/>
          </a:xfrm>
          <a:prstGeom prst="rect">
            <a:avLst/>
          </a:prstGeom>
          <a:noFill/>
          <a:ln/>
        </p:spPr>
        <p:txBody>
          <a:bodyPr wrap="square" lIns="0" tIns="0" rIns="0" bIns="0" rtlCol="0" anchor="t"/>
          <a:lstStyle/>
          <a:p>
            <a:pPr indent="0" marL="0">
              <a:buNone/>
            </a:pPr>
            <a:r>
              <a:rPr lang="en-US" sz="1200" b="1" dirty="0">
                <a:solidFill>
                  <a:schemeClr val="tx2"/>
                </a:solidFill>
              </a:rPr>
              <a:t>UU No. 17 Tahun 2023</a:t>
            </a:r>
            <a:endParaRPr lang="en-US" sz="1200" dirty="0"/>
          </a:p>
        </p:txBody>
      </p:sp>
      <p:sp>
        <p:nvSpPr>
          <p:cNvPr id="12" name="Text 8"/>
          <p:cNvSpPr txBox="1"/>
          <p:nvPr/>
        </p:nvSpPr>
        <p:spPr>
          <a:xfrm>
            <a:off x="2706624" y="2258568"/>
            <a:ext cx="1627632" cy="411480"/>
          </a:xfrm>
          <a:prstGeom prst="rect">
            <a:avLst/>
          </a:prstGeom>
          <a:noFill/>
          <a:ln/>
        </p:spPr>
        <p:txBody>
          <a:bodyPr wrap="square" lIns="0" tIns="0" rIns="0" bIns="0" rtlCol="0" anchor="t"/>
          <a:lstStyle/>
          <a:p>
            <a:pPr indent="0" marL="0">
              <a:buNone/>
            </a:pPr>
            <a:r>
              <a:rPr lang="en-US" sz="1050" dirty="0">
                <a:solidFill>
                  <a:schemeClr val="tx1"/>
                </a:solidFill>
              </a:rPr>
              <a:t>tentang Kesehatan</a:t>
            </a:r>
            <a:endParaRPr lang="en-US" sz="1050" dirty="0"/>
          </a:p>
        </p:txBody>
      </p:sp>
      <p:sp>
        <p:nvSpPr>
          <p:cNvPr id="13" name="card"/>
          <p:cNvSpPr/>
          <p:nvPr/>
        </p:nvSpPr>
        <p:spPr>
          <a:xfrm>
            <a:off x="4626864" y="1097280"/>
            <a:ext cx="1901952" cy="1600200"/>
          </a:xfrm>
          <a:prstGeom prst="roundRect">
            <a:avLst>
              <a:gd name="adj" fmla="val 685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4" name="icon-bg"/>
          <p:cNvSpPr/>
          <p:nvPr/>
        </p:nvSpPr>
        <p:spPr>
          <a:xfrm>
            <a:off x="4791456" y="1280160"/>
            <a:ext cx="502920" cy="502920"/>
          </a:xfrm>
          <a:prstGeom prst="ellipse">
            <a:avLst/>
          </a:prstGeom>
          <a:solidFill>
            <a:schemeClr val="accent1"/>
          </a:solidFill>
          <a:ln w="12700">
            <a:solidFill>
              <a:schemeClr val="accent1"/>
            </a:solidFill>
            <a:prstDash val="solid"/>
          </a:ln>
        </p:spPr>
      </p:sp>
      <p:pic>
        <p:nvPicPr>
          <p:cNvPr id="15" name="icon" descr="preencoded.png">    </p:cNvPr>
          <p:cNvPicPr>
            <a:picLocks noChangeAspect="1"/>
          </p:cNvPicPr>
          <p:nvPr/>
        </p:nvPicPr>
        <p:blipFill>
          <a:blip r:embed="rId3"/>
          <a:stretch>
            <a:fillRect/>
          </a:stretch>
        </p:blipFill>
        <p:spPr>
          <a:xfrm>
            <a:off x="4912157" y="1400861"/>
            <a:ext cx="261518" cy="261518"/>
          </a:xfrm>
          <a:prstGeom prst="rect">
            <a:avLst/>
          </a:prstGeom>
        </p:spPr>
      </p:pic>
      <p:sp>
        <p:nvSpPr>
          <p:cNvPr id="16" name="Text 11"/>
          <p:cNvSpPr txBox="1"/>
          <p:nvPr/>
        </p:nvSpPr>
        <p:spPr>
          <a:xfrm>
            <a:off x="4791456" y="1847088"/>
            <a:ext cx="1627632" cy="411480"/>
          </a:xfrm>
          <a:prstGeom prst="rect">
            <a:avLst/>
          </a:prstGeom>
          <a:noFill/>
          <a:ln/>
        </p:spPr>
        <p:txBody>
          <a:bodyPr wrap="square" lIns="0" tIns="0" rIns="0" bIns="0" rtlCol="0" anchor="t"/>
          <a:lstStyle/>
          <a:p>
            <a:pPr indent="0" marL="0">
              <a:buNone/>
            </a:pPr>
            <a:r>
              <a:rPr lang="en-US" sz="1200" b="1" dirty="0">
                <a:solidFill>
                  <a:schemeClr val="tx2"/>
                </a:solidFill>
              </a:rPr>
              <a:t>Inpres No. 1 Tahun 2017</a:t>
            </a:r>
            <a:endParaRPr lang="en-US" sz="1200" dirty="0"/>
          </a:p>
        </p:txBody>
      </p:sp>
      <p:sp>
        <p:nvSpPr>
          <p:cNvPr id="17" name="Text 12"/>
          <p:cNvSpPr txBox="1"/>
          <p:nvPr/>
        </p:nvSpPr>
        <p:spPr>
          <a:xfrm>
            <a:off x="4791456" y="2258568"/>
            <a:ext cx="1627632" cy="411480"/>
          </a:xfrm>
          <a:prstGeom prst="rect">
            <a:avLst/>
          </a:prstGeom>
          <a:noFill/>
          <a:ln/>
        </p:spPr>
        <p:txBody>
          <a:bodyPr wrap="square" lIns="0" tIns="0" rIns="0" bIns="0" rtlCol="0" anchor="t"/>
          <a:lstStyle/>
          <a:p>
            <a:pPr indent="0" marL="0">
              <a:buNone/>
            </a:pPr>
            <a:r>
              <a:rPr lang="en-US" sz="1050" dirty="0">
                <a:solidFill>
                  <a:schemeClr val="tx1"/>
                </a:solidFill>
              </a:rPr>
              <a:t>Gerakan Masyarakat Hidup Sehat (Germas)</a:t>
            </a:r>
            <a:endParaRPr lang="en-US" sz="1050" dirty="0"/>
          </a:p>
        </p:txBody>
      </p:sp>
      <p:sp>
        <p:nvSpPr>
          <p:cNvPr id="18" name="card"/>
          <p:cNvSpPr/>
          <p:nvPr/>
        </p:nvSpPr>
        <p:spPr>
          <a:xfrm>
            <a:off x="6711696" y="1097280"/>
            <a:ext cx="1901952" cy="1600200"/>
          </a:xfrm>
          <a:prstGeom prst="roundRect">
            <a:avLst>
              <a:gd name="adj" fmla="val 685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9" name="icon-bg"/>
          <p:cNvSpPr/>
          <p:nvPr/>
        </p:nvSpPr>
        <p:spPr>
          <a:xfrm>
            <a:off x="6876288" y="1280160"/>
            <a:ext cx="502920" cy="502920"/>
          </a:xfrm>
          <a:prstGeom prst="ellipse">
            <a:avLst/>
          </a:prstGeom>
          <a:solidFill>
            <a:schemeClr val="accent1"/>
          </a:solidFill>
          <a:ln w="12700">
            <a:solidFill>
              <a:schemeClr val="accent1"/>
            </a:solidFill>
            <a:prstDash val="solid"/>
          </a:ln>
        </p:spPr>
      </p:sp>
      <p:pic>
        <p:nvPicPr>
          <p:cNvPr id="20" name="icon" descr="preencoded.png">    </p:cNvPr>
          <p:cNvPicPr>
            <a:picLocks noChangeAspect="1"/>
          </p:cNvPicPr>
          <p:nvPr/>
        </p:nvPicPr>
        <p:blipFill>
          <a:blip r:embed="rId4"/>
          <a:stretch>
            <a:fillRect/>
          </a:stretch>
        </p:blipFill>
        <p:spPr>
          <a:xfrm>
            <a:off x="6996989" y="1400861"/>
            <a:ext cx="261518" cy="261518"/>
          </a:xfrm>
          <a:prstGeom prst="rect">
            <a:avLst/>
          </a:prstGeom>
        </p:spPr>
      </p:pic>
      <p:sp>
        <p:nvSpPr>
          <p:cNvPr id="21" name="Text 15"/>
          <p:cNvSpPr txBox="1"/>
          <p:nvPr/>
        </p:nvSpPr>
        <p:spPr>
          <a:xfrm>
            <a:off x="6876288" y="1847088"/>
            <a:ext cx="1627632" cy="411480"/>
          </a:xfrm>
          <a:prstGeom prst="rect">
            <a:avLst/>
          </a:prstGeom>
          <a:noFill/>
          <a:ln/>
        </p:spPr>
        <p:txBody>
          <a:bodyPr wrap="square" lIns="0" tIns="0" rIns="0" bIns="0" rtlCol="0" anchor="t"/>
          <a:lstStyle/>
          <a:p>
            <a:pPr indent="0" marL="0">
              <a:buNone/>
            </a:pPr>
            <a:r>
              <a:rPr lang="en-US" sz="1200" b="1" dirty="0">
                <a:solidFill>
                  <a:schemeClr val="tx2"/>
                </a:solidFill>
              </a:rPr>
              <a:t>Permenkes No. 2269 Tahun 2011</a:t>
            </a:r>
            <a:endParaRPr lang="en-US" sz="1200" dirty="0"/>
          </a:p>
        </p:txBody>
      </p:sp>
      <p:sp>
        <p:nvSpPr>
          <p:cNvPr id="22" name="Text 16"/>
          <p:cNvSpPr txBox="1"/>
          <p:nvPr/>
        </p:nvSpPr>
        <p:spPr>
          <a:xfrm>
            <a:off x="6876288" y="2258568"/>
            <a:ext cx="1627632" cy="411480"/>
          </a:xfrm>
          <a:prstGeom prst="rect">
            <a:avLst/>
          </a:prstGeom>
          <a:noFill/>
          <a:ln/>
        </p:spPr>
        <p:txBody>
          <a:bodyPr wrap="square" lIns="0" tIns="0" rIns="0" bIns="0" rtlCol="0" anchor="t"/>
          <a:lstStyle/>
          <a:p>
            <a:pPr indent="0" marL="0">
              <a:buNone/>
            </a:pPr>
            <a:r>
              <a:rPr lang="en-US" sz="1050" dirty="0">
                <a:solidFill>
                  <a:schemeClr val="tx1"/>
                </a:solidFill>
              </a:rPr>
              <a:t>Pedoman Pembinaan PHBS</a:t>
            </a:r>
            <a:endParaRPr lang="en-US" sz="1050" dirty="0"/>
          </a:p>
        </p:txBody>
      </p:sp>
      <p:sp>
        <p:nvSpPr>
          <p:cNvPr id="23" name="card"/>
          <p:cNvSpPr/>
          <p:nvPr/>
        </p:nvSpPr>
        <p:spPr>
          <a:xfrm>
            <a:off x="457200" y="2880360"/>
            <a:ext cx="1901952" cy="1600200"/>
          </a:xfrm>
          <a:prstGeom prst="roundRect">
            <a:avLst>
              <a:gd name="adj" fmla="val 685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4" name="icon-bg"/>
          <p:cNvSpPr/>
          <p:nvPr/>
        </p:nvSpPr>
        <p:spPr>
          <a:xfrm>
            <a:off x="621792" y="3063240"/>
            <a:ext cx="502920" cy="502920"/>
          </a:xfrm>
          <a:prstGeom prst="ellipse">
            <a:avLst/>
          </a:prstGeom>
          <a:solidFill>
            <a:schemeClr val="accent1"/>
          </a:solidFill>
          <a:ln w="12700">
            <a:solidFill>
              <a:schemeClr val="accent1"/>
            </a:solidFill>
            <a:prstDash val="solid"/>
          </a:ln>
        </p:spPr>
      </p:sp>
      <p:pic>
        <p:nvPicPr>
          <p:cNvPr id="25" name="icon" descr="preencoded.png">    </p:cNvPr>
          <p:cNvPicPr>
            <a:picLocks noChangeAspect="1"/>
          </p:cNvPicPr>
          <p:nvPr/>
        </p:nvPicPr>
        <p:blipFill>
          <a:blip r:embed="rId5"/>
          <a:stretch>
            <a:fillRect/>
          </a:stretch>
        </p:blipFill>
        <p:spPr>
          <a:xfrm>
            <a:off x="742493" y="3183941"/>
            <a:ext cx="261518" cy="261518"/>
          </a:xfrm>
          <a:prstGeom prst="rect">
            <a:avLst/>
          </a:prstGeom>
        </p:spPr>
      </p:pic>
      <p:sp>
        <p:nvSpPr>
          <p:cNvPr id="26" name="Text 19"/>
          <p:cNvSpPr txBox="1"/>
          <p:nvPr/>
        </p:nvSpPr>
        <p:spPr>
          <a:xfrm>
            <a:off x="621792" y="3630168"/>
            <a:ext cx="1627632" cy="411480"/>
          </a:xfrm>
          <a:prstGeom prst="rect">
            <a:avLst/>
          </a:prstGeom>
          <a:noFill/>
          <a:ln/>
        </p:spPr>
        <p:txBody>
          <a:bodyPr wrap="square" lIns="0" tIns="0" rIns="0" bIns="0" rtlCol="0" anchor="t"/>
          <a:lstStyle/>
          <a:p>
            <a:pPr indent="0" marL="0">
              <a:buNone/>
            </a:pPr>
            <a:r>
              <a:rPr lang="en-US" sz="1200" b="1" dirty="0">
                <a:solidFill>
                  <a:schemeClr val="tx2"/>
                </a:solidFill>
              </a:rPr>
              <a:t>Permenkes No. 3 Tahun 2014</a:t>
            </a:r>
            <a:endParaRPr lang="en-US" sz="1200" dirty="0"/>
          </a:p>
        </p:txBody>
      </p:sp>
      <p:sp>
        <p:nvSpPr>
          <p:cNvPr id="27" name="Text 20"/>
          <p:cNvSpPr txBox="1"/>
          <p:nvPr/>
        </p:nvSpPr>
        <p:spPr>
          <a:xfrm>
            <a:off x="621792" y="4041648"/>
            <a:ext cx="1627632" cy="411480"/>
          </a:xfrm>
          <a:prstGeom prst="rect">
            <a:avLst/>
          </a:prstGeom>
          <a:noFill/>
          <a:ln/>
        </p:spPr>
        <p:txBody>
          <a:bodyPr wrap="square" lIns="0" tIns="0" rIns="0" bIns="0" rtlCol="0" anchor="t"/>
          <a:lstStyle/>
          <a:p>
            <a:pPr indent="0" marL="0">
              <a:buNone/>
            </a:pPr>
            <a:r>
              <a:rPr lang="en-US" sz="1050" dirty="0">
                <a:solidFill>
                  <a:schemeClr val="tx1"/>
                </a:solidFill>
              </a:rPr>
              <a:t>Sanitasi Total Berbasis Masyarakat (STBM)</a:t>
            </a:r>
            <a:endParaRPr lang="en-US" sz="1050" dirty="0"/>
          </a:p>
        </p:txBody>
      </p:sp>
      <p:sp>
        <p:nvSpPr>
          <p:cNvPr id="28" name="card"/>
          <p:cNvSpPr/>
          <p:nvPr/>
        </p:nvSpPr>
        <p:spPr>
          <a:xfrm>
            <a:off x="2542032" y="2880360"/>
            <a:ext cx="1901952" cy="1600200"/>
          </a:xfrm>
          <a:prstGeom prst="roundRect">
            <a:avLst>
              <a:gd name="adj" fmla="val 685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9" name="icon-bg"/>
          <p:cNvSpPr/>
          <p:nvPr/>
        </p:nvSpPr>
        <p:spPr>
          <a:xfrm>
            <a:off x="2706624" y="3063240"/>
            <a:ext cx="502920" cy="502920"/>
          </a:xfrm>
          <a:prstGeom prst="ellipse">
            <a:avLst/>
          </a:prstGeom>
          <a:solidFill>
            <a:schemeClr val="accent1"/>
          </a:solidFill>
          <a:ln w="12700">
            <a:solidFill>
              <a:schemeClr val="accent1"/>
            </a:solidFill>
            <a:prstDash val="solid"/>
          </a:ln>
        </p:spPr>
      </p:sp>
      <p:pic>
        <p:nvPicPr>
          <p:cNvPr id="30" name="icon" descr="preencoded.png">    </p:cNvPr>
          <p:cNvPicPr>
            <a:picLocks noChangeAspect="1"/>
          </p:cNvPicPr>
          <p:nvPr/>
        </p:nvPicPr>
        <p:blipFill>
          <a:blip r:embed="rId6"/>
          <a:stretch>
            <a:fillRect/>
          </a:stretch>
        </p:blipFill>
        <p:spPr>
          <a:xfrm>
            <a:off x="2827325" y="3183941"/>
            <a:ext cx="261518" cy="261518"/>
          </a:xfrm>
          <a:prstGeom prst="rect">
            <a:avLst/>
          </a:prstGeom>
        </p:spPr>
      </p:pic>
      <p:sp>
        <p:nvSpPr>
          <p:cNvPr id="31" name="Text 23"/>
          <p:cNvSpPr txBox="1"/>
          <p:nvPr/>
        </p:nvSpPr>
        <p:spPr>
          <a:xfrm>
            <a:off x="2706624" y="3630168"/>
            <a:ext cx="1627632" cy="411480"/>
          </a:xfrm>
          <a:prstGeom prst="rect">
            <a:avLst/>
          </a:prstGeom>
          <a:noFill/>
          <a:ln/>
        </p:spPr>
        <p:txBody>
          <a:bodyPr wrap="square" lIns="0" tIns="0" rIns="0" bIns="0" rtlCol="0" anchor="t"/>
          <a:lstStyle/>
          <a:p>
            <a:pPr indent="0" marL="0">
              <a:buNone/>
            </a:pPr>
            <a:r>
              <a:rPr lang="en-US" sz="1200" b="1" dirty="0">
                <a:solidFill>
                  <a:schemeClr val="tx2"/>
                </a:solidFill>
              </a:rPr>
              <a:t>Permenkes No. 1 Tahun 2013</a:t>
            </a:r>
            <a:endParaRPr lang="en-US" sz="1200" dirty="0"/>
          </a:p>
        </p:txBody>
      </p:sp>
      <p:sp>
        <p:nvSpPr>
          <p:cNvPr id="32" name="Text 24"/>
          <p:cNvSpPr txBox="1"/>
          <p:nvPr/>
        </p:nvSpPr>
        <p:spPr>
          <a:xfrm>
            <a:off x="2706624" y="4041648"/>
            <a:ext cx="1627632" cy="411480"/>
          </a:xfrm>
          <a:prstGeom prst="rect">
            <a:avLst/>
          </a:prstGeom>
          <a:noFill/>
          <a:ln/>
        </p:spPr>
        <p:txBody>
          <a:bodyPr wrap="square" lIns="0" tIns="0" rIns="0" bIns="0" rtlCol="0" anchor="t"/>
          <a:lstStyle/>
          <a:p>
            <a:pPr indent="0" marL="0">
              <a:buNone/>
            </a:pPr>
            <a:r>
              <a:rPr lang="en-US" sz="1050" dirty="0">
                <a:solidFill>
                  <a:schemeClr val="tx1"/>
                </a:solidFill>
              </a:rPr>
              <a:t>Penyelenggaraan &amp; Pembinaan Poskestren</a:t>
            </a:r>
            <a:endParaRPr lang="en-US" sz="1050" dirty="0"/>
          </a:p>
        </p:txBody>
      </p:sp>
      <p:sp>
        <p:nvSpPr>
          <p:cNvPr id="33" name="card"/>
          <p:cNvSpPr/>
          <p:nvPr/>
        </p:nvSpPr>
        <p:spPr>
          <a:xfrm>
            <a:off x="4626864" y="2880360"/>
            <a:ext cx="1901952" cy="1600200"/>
          </a:xfrm>
          <a:prstGeom prst="roundRect">
            <a:avLst>
              <a:gd name="adj" fmla="val 685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34" name="icon-bg"/>
          <p:cNvSpPr/>
          <p:nvPr/>
        </p:nvSpPr>
        <p:spPr>
          <a:xfrm>
            <a:off x="4791456" y="3063240"/>
            <a:ext cx="502920" cy="502920"/>
          </a:xfrm>
          <a:prstGeom prst="ellipse">
            <a:avLst/>
          </a:prstGeom>
          <a:solidFill>
            <a:schemeClr val="accent1"/>
          </a:solidFill>
          <a:ln w="12700">
            <a:solidFill>
              <a:schemeClr val="accent1"/>
            </a:solidFill>
            <a:prstDash val="solid"/>
          </a:ln>
        </p:spPr>
      </p:sp>
      <p:pic>
        <p:nvPicPr>
          <p:cNvPr id="35" name="icon" descr="preencoded.png">    </p:cNvPr>
          <p:cNvPicPr>
            <a:picLocks noChangeAspect="1"/>
          </p:cNvPicPr>
          <p:nvPr/>
        </p:nvPicPr>
        <p:blipFill>
          <a:blip r:embed="rId7"/>
          <a:stretch>
            <a:fillRect/>
          </a:stretch>
        </p:blipFill>
        <p:spPr>
          <a:xfrm>
            <a:off x="4912157" y="3183941"/>
            <a:ext cx="261518" cy="261518"/>
          </a:xfrm>
          <a:prstGeom prst="rect">
            <a:avLst/>
          </a:prstGeom>
        </p:spPr>
      </p:pic>
      <p:sp>
        <p:nvSpPr>
          <p:cNvPr id="36" name="Text 27"/>
          <p:cNvSpPr txBox="1"/>
          <p:nvPr/>
        </p:nvSpPr>
        <p:spPr>
          <a:xfrm>
            <a:off x="4791456" y="3630168"/>
            <a:ext cx="1627632" cy="411480"/>
          </a:xfrm>
          <a:prstGeom prst="rect">
            <a:avLst/>
          </a:prstGeom>
          <a:noFill/>
          <a:ln/>
        </p:spPr>
        <p:txBody>
          <a:bodyPr wrap="square" lIns="0" tIns="0" rIns="0" bIns="0" rtlCol="0" anchor="t"/>
          <a:lstStyle/>
          <a:p>
            <a:pPr indent="0" marL="0">
              <a:buNone/>
            </a:pPr>
            <a:r>
              <a:rPr lang="en-US" sz="1200" b="1" dirty="0">
                <a:solidFill>
                  <a:schemeClr val="tx2"/>
                </a:solidFill>
              </a:rPr>
              <a:t>PMA No. 30 Tahun 2020</a:t>
            </a:r>
            <a:endParaRPr lang="en-US" sz="1200" dirty="0"/>
          </a:p>
        </p:txBody>
      </p:sp>
      <p:sp>
        <p:nvSpPr>
          <p:cNvPr id="37" name="Text 28"/>
          <p:cNvSpPr txBox="1"/>
          <p:nvPr/>
        </p:nvSpPr>
        <p:spPr>
          <a:xfrm>
            <a:off x="4791456" y="4041648"/>
            <a:ext cx="1627632" cy="411480"/>
          </a:xfrm>
          <a:prstGeom prst="rect">
            <a:avLst/>
          </a:prstGeom>
          <a:noFill/>
          <a:ln/>
        </p:spPr>
        <p:txBody>
          <a:bodyPr wrap="square" lIns="0" tIns="0" rIns="0" bIns="0" rtlCol="0" anchor="t"/>
          <a:lstStyle/>
          <a:p>
            <a:pPr indent="0" marL="0">
              <a:buNone/>
            </a:pPr>
            <a:r>
              <a:rPr lang="en-US" sz="1050" dirty="0">
                <a:solidFill>
                  <a:schemeClr val="tx1"/>
                </a:solidFill>
              </a:rPr>
              <a:t>Pendirian dan Penyelenggaraan Pesantren</a:t>
            </a:r>
            <a:endParaRPr lang="en-US" sz="1050" dirty="0"/>
          </a:p>
        </p:txBody>
      </p:sp>
      <p:sp>
        <p:nvSpPr>
          <p:cNvPr id="38" name="card"/>
          <p:cNvSpPr/>
          <p:nvPr/>
        </p:nvSpPr>
        <p:spPr>
          <a:xfrm>
            <a:off x="6711696" y="2880360"/>
            <a:ext cx="1901952" cy="1600200"/>
          </a:xfrm>
          <a:prstGeom prst="roundRect">
            <a:avLst>
              <a:gd name="adj" fmla="val 6857"/>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39" name="icon-bg"/>
          <p:cNvSpPr/>
          <p:nvPr/>
        </p:nvSpPr>
        <p:spPr>
          <a:xfrm>
            <a:off x="6876288" y="3063240"/>
            <a:ext cx="502920" cy="502920"/>
          </a:xfrm>
          <a:prstGeom prst="ellipse">
            <a:avLst/>
          </a:prstGeom>
          <a:solidFill>
            <a:schemeClr val="accent2"/>
          </a:solidFill>
          <a:ln w="12700">
            <a:solidFill>
              <a:schemeClr val="accent2"/>
            </a:solidFill>
            <a:prstDash val="solid"/>
          </a:ln>
        </p:spPr>
      </p:sp>
      <p:pic>
        <p:nvPicPr>
          <p:cNvPr id="40" name="icon" descr="preencoded.png">    </p:cNvPr>
          <p:cNvPicPr>
            <a:picLocks noChangeAspect="1"/>
          </p:cNvPicPr>
          <p:nvPr/>
        </p:nvPicPr>
        <p:blipFill>
          <a:blip r:embed="rId8"/>
          <a:stretch>
            <a:fillRect/>
          </a:stretch>
        </p:blipFill>
        <p:spPr>
          <a:xfrm>
            <a:off x="6996989" y="3183941"/>
            <a:ext cx="261518" cy="261518"/>
          </a:xfrm>
          <a:prstGeom prst="rect">
            <a:avLst/>
          </a:prstGeom>
        </p:spPr>
      </p:pic>
      <p:sp>
        <p:nvSpPr>
          <p:cNvPr id="41" name="Text 31"/>
          <p:cNvSpPr txBox="1"/>
          <p:nvPr/>
        </p:nvSpPr>
        <p:spPr>
          <a:xfrm>
            <a:off x="6876288" y="3630168"/>
            <a:ext cx="1627632" cy="411480"/>
          </a:xfrm>
          <a:prstGeom prst="rect">
            <a:avLst/>
          </a:prstGeom>
          <a:noFill/>
          <a:ln/>
        </p:spPr>
        <p:txBody>
          <a:bodyPr wrap="square" lIns="0" tIns="0" rIns="0" bIns="0" rtlCol="0" anchor="t"/>
          <a:lstStyle/>
          <a:p>
            <a:pPr indent="0" marL="0">
              <a:buNone/>
            </a:pPr>
            <a:r>
              <a:rPr lang="en-US" sz="1200" b="1" dirty="0">
                <a:solidFill>
                  <a:schemeClr val="accent2"/>
                </a:solidFill>
              </a:rPr>
              <a:t>KMA No. 91 Tahun 2025</a:t>
            </a:r>
            <a:endParaRPr lang="en-US" sz="1200" dirty="0"/>
          </a:p>
        </p:txBody>
      </p:sp>
      <p:sp>
        <p:nvSpPr>
          <p:cNvPr id="42" name="Text 32"/>
          <p:cNvSpPr txBox="1"/>
          <p:nvPr/>
        </p:nvSpPr>
        <p:spPr>
          <a:xfrm>
            <a:off x="6876288" y="4041648"/>
            <a:ext cx="1627632" cy="411480"/>
          </a:xfrm>
          <a:prstGeom prst="rect">
            <a:avLst/>
          </a:prstGeom>
          <a:noFill/>
          <a:ln/>
        </p:spPr>
        <p:txBody>
          <a:bodyPr wrap="square" lIns="0" tIns="0" rIns="0" bIns="0" rtlCol="0" anchor="t"/>
          <a:lstStyle/>
          <a:p>
            <a:pPr indent="0" marL="0">
              <a:buNone/>
            </a:pPr>
            <a:r>
              <a:rPr lang="en-US" sz="1050" dirty="0">
                <a:solidFill>
                  <a:srgbClr val="FFFFFF"/>
                </a:solidFill>
              </a:rPr>
              <a:t>Peta Jalan Pesantren Ramah Anak</a:t>
            </a:r>
            <a:endParaRPr lang="en-US" sz="105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Pesantren: Kehidupan Komunal 24 Jam</a:t>
            </a:r>
            <a:endParaRPr lang="en-US" sz="2600" dirty="0"/>
          </a:p>
        </p:txBody>
      </p:sp>
      <p:pic>
        <p:nvPicPr>
          <p:cNvPr id="3" name="ilustrasi" descr="img/asrama.png">    </p:cNvPr>
          <p:cNvPicPr>
            <a:picLocks noChangeAspect="1"/>
          </p:cNvPicPr>
          <p:nvPr/>
        </p:nvPicPr>
        <p:blipFill>
          <a:blip r:embed="rId1"/>
          <a:stretch>
            <a:fillRect/>
          </a:stretch>
        </p:blipFill>
        <p:spPr>
          <a:xfrm>
            <a:off x="457200" y="1051560"/>
            <a:ext cx="3749040" cy="2496312"/>
          </a:xfrm>
          <a:prstGeom prst="rect">
            <a:avLst/>
          </a:prstGeom>
        </p:spPr>
      </p:pic>
      <p:sp>
        <p:nvSpPr>
          <p:cNvPr id="4" name="Text 1"/>
          <p:cNvSpPr txBox="1"/>
          <p:nvPr/>
        </p:nvSpPr>
        <p:spPr>
          <a:xfrm>
            <a:off x="457200" y="3657600"/>
            <a:ext cx="3749040" cy="868680"/>
          </a:xfrm>
          <a:prstGeom prst="rect">
            <a:avLst/>
          </a:prstGeom>
          <a:noFill/>
          <a:ln/>
        </p:spPr>
        <p:txBody>
          <a:bodyPr wrap="square" lIns="0" tIns="0" rIns="0" bIns="0" rtlCol="0" anchor="t"/>
          <a:lstStyle/>
          <a:p>
            <a:pPr indent="0" marL="0">
              <a:buNone/>
            </a:pPr>
            <a:r>
              <a:rPr lang="en-US" sz="1200" i="1" dirty="0">
                <a:solidFill>
                  <a:schemeClr val="tx1"/>
                </a:solidFill>
              </a:rPr>
              <a:t>Pesantren adalah community-based institution dengan pola communal living: santri belajar, tidur, makan, dan beribadah dalam satu kawasan berasrama.</a:t>
            </a:r>
            <a:endParaRPr lang="en-US" sz="1200" dirty="0"/>
          </a:p>
        </p:txBody>
      </p:sp>
      <p:sp>
        <p:nvSpPr>
          <p:cNvPr id="5" name="card"/>
          <p:cNvSpPr/>
          <p:nvPr/>
        </p:nvSpPr>
        <p:spPr>
          <a:xfrm>
            <a:off x="4526280" y="1051560"/>
            <a:ext cx="4160520" cy="1188720"/>
          </a:xfrm>
          <a:prstGeom prst="roundRect">
            <a:avLst>
              <a:gd name="adj" fmla="val 9231"/>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icon-bg"/>
          <p:cNvSpPr/>
          <p:nvPr/>
        </p:nvSpPr>
        <p:spPr>
          <a:xfrm>
            <a:off x="4663440" y="1207008"/>
            <a:ext cx="457200" cy="457200"/>
          </a:xfrm>
          <a:prstGeom prst="ellipse">
            <a:avLst/>
          </a:prstGeom>
          <a:solidFill>
            <a:schemeClr val="accent3"/>
          </a:solidFill>
          <a:ln w="12700">
            <a:solidFill>
              <a:schemeClr val="accent3"/>
            </a:solidFill>
            <a:prstDash val="solid"/>
          </a:ln>
        </p:spPr>
      </p:sp>
      <p:pic>
        <p:nvPicPr>
          <p:cNvPr id="7" name="icon" descr="preencoded.png">    </p:cNvPr>
          <p:cNvPicPr>
            <a:picLocks noChangeAspect="1"/>
          </p:cNvPicPr>
          <p:nvPr/>
        </p:nvPicPr>
        <p:blipFill>
          <a:blip r:embed="rId2"/>
          <a:stretch>
            <a:fillRect/>
          </a:stretch>
        </p:blipFill>
        <p:spPr>
          <a:xfrm>
            <a:off x="4773168" y="1316736"/>
            <a:ext cx="237744" cy="237744"/>
          </a:xfrm>
          <a:prstGeom prst="rect">
            <a:avLst/>
          </a:prstGeom>
        </p:spPr>
      </p:pic>
      <p:sp>
        <p:nvSpPr>
          <p:cNvPr id="8" name="Text 4"/>
          <p:cNvSpPr txBox="1"/>
          <p:nvPr/>
        </p:nvSpPr>
        <p:spPr>
          <a:xfrm>
            <a:off x="5257800" y="1115568"/>
            <a:ext cx="3291840" cy="1051560"/>
          </a:xfrm>
          <a:prstGeom prst="rect">
            <a:avLst/>
          </a:prstGeom>
          <a:noFill/>
          <a:ln/>
        </p:spPr>
        <p:txBody>
          <a:bodyPr wrap="square" lIns="0" tIns="0" rIns="0" bIns="0" rtlCol="0" anchor="ctr"/>
          <a:lstStyle/>
          <a:p>
            <a:pPr indent="0" marL="0">
              <a:buNone/>
            </a:pPr>
            <a:r>
              <a:rPr lang="en-US" sz="1400" b="1" dirty="0">
                <a:solidFill>
                  <a:schemeClr val="accent1"/>
                </a:solidFill>
              </a:rPr>
              <a:t>Peluang</a:t>
            </a:r>
            <a:endParaRPr lang="en-US" sz="1400" dirty="0"/>
          </a:p>
          <a:p>
            <a:pPr indent="0" marL="0">
              <a:buNone/>
            </a:pPr>
            <a:r>
              <a:rPr lang="en-US" sz="1150" dirty="0">
                <a:solidFill>
                  <a:schemeClr val="tx1"/>
                </a:solidFill>
              </a:rPr>
              <a:t>Pembentukan karakter dan habituasi nilai positif secara kolektif — kebiasaan baik menular dari santri ke santri.</a:t>
            </a:r>
            <a:endParaRPr lang="en-US" sz="1400" dirty="0"/>
          </a:p>
        </p:txBody>
      </p:sp>
      <p:sp>
        <p:nvSpPr>
          <p:cNvPr id="9" name="card"/>
          <p:cNvSpPr/>
          <p:nvPr/>
        </p:nvSpPr>
        <p:spPr>
          <a:xfrm>
            <a:off x="4526280" y="2377440"/>
            <a:ext cx="4160520" cy="1188720"/>
          </a:xfrm>
          <a:prstGeom prst="roundRect">
            <a:avLst>
              <a:gd name="adj" fmla="val 9231"/>
            </a:avLst>
          </a:prstGeom>
          <a:solidFill>
            <a:srgbClr val="FBEFEA"/>
          </a:solidFill>
          <a:ln w="12700">
            <a:solidFill>
              <a:srgbClr val="FBEFEA"/>
            </a:solidFill>
            <a:prstDash val="solid"/>
          </a:ln>
          <a:effectLst>
            <a:outerShdw sx="100000" sy="100000" kx="0" ky="0" algn="bl" rotWithShape="0" blurRad="76200" dist="25400" dir="5400000">
              <a:srgbClr val="000000">
                <a:alpha val="12000"/>
              </a:srgbClr>
            </a:outerShdw>
          </a:effectLst>
        </p:spPr>
      </p:sp>
      <p:sp>
        <p:nvSpPr>
          <p:cNvPr id="10" name="icon-bg"/>
          <p:cNvSpPr/>
          <p:nvPr/>
        </p:nvSpPr>
        <p:spPr>
          <a:xfrm>
            <a:off x="4663440" y="2532888"/>
            <a:ext cx="457200" cy="457200"/>
          </a:xfrm>
          <a:prstGeom prst="ellipse">
            <a:avLst/>
          </a:prstGeom>
          <a:solidFill>
            <a:schemeClr val="accent5"/>
          </a:solidFill>
          <a:ln w="12700">
            <a:solidFill>
              <a:schemeClr val="accent5"/>
            </a:solidFill>
            <a:prstDash val="solid"/>
          </a:ln>
        </p:spPr>
      </p:sp>
      <p:pic>
        <p:nvPicPr>
          <p:cNvPr id="11" name="icon" descr="preencoded.png">    </p:cNvPr>
          <p:cNvPicPr>
            <a:picLocks noChangeAspect="1"/>
          </p:cNvPicPr>
          <p:nvPr/>
        </p:nvPicPr>
        <p:blipFill>
          <a:blip r:embed="rId3"/>
          <a:stretch>
            <a:fillRect/>
          </a:stretch>
        </p:blipFill>
        <p:spPr>
          <a:xfrm>
            <a:off x="4773168" y="2642616"/>
            <a:ext cx="237744" cy="237744"/>
          </a:xfrm>
          <a:prstGeom prst="rect">
            <a:avLst/>
          </a:prstGeom>
        </p:spPr>
      </p:pic>
      <p:sp>
        <p:nvSpPr>
          <p:cNvPr id="12" name="Text 7"/>
          <p:cNvSpPr txBox="1"/>
          <p:nvPr/>
        </p:nvSpPr>
        <p:spPr>
          <a:xfrm>
            <a:off x="5257800" y="2441448"/>
            <a:ext cx="3291840" cy="1051560"/>
          </a:xfrm>
          <a:prstGeom prst="rect">
            <a:avLst/>
          </a:prstGeom>
          <a:noFill/>
          <a:ln/>
        </p:spPr>
        <p:txBody>
          <a:bodyPr wrap="square" lIns="0" tIns="0" rIns="0" bIns="0" rtlCol="0" anchor="ctr"/>
          <a:lstStyle/>
          <a:p>
            <a:pPr indent="0" marL="0">
              <a:buNone/>
            </a:pPr>
            <a:r>
              <a:rPr lang="en-US" sz="1400" b="1" dirty="0">
                <a:solidFill>
                  <a:schemeClr val="accent5"/>
                </a:solidFill>
              </a:rPr>
              <a:t>Tantangan</a:t>
            </a:r>
            <a:endParaRPr lang="en-US" sz="1400" dirty="0"/>
          </a:p>
          <a:p>
            <a:pPr indent="0" marL="0">
              <a:buNone/>
            </a:pPr>
            <a:r>
              <a:rPr lang="en-US" sz="1150" dirty="0">
                <a:solidFill>
                  <a:schemeClr val="tx1"/>
                </a:solidFill>
              </a:rPr>
              <a:t>Kepadatan hunian meningkatkan kerentanan epidemiologis terhadap penyakit berbasis lingkungan.</a:t>
            </a:r>
            <a:endParaRPr lang="en-US" sz="1400" dirty="0"/>
          </a:p>
        </p:txBody>
      </p:sp>
      <p:sp>
        <p:nvSpPr>
          <p:cNvPr id="13" name="Text 8"/>
          <p:cNvSpPr txBox="1"/>
          <p:nvPr/>
        </p:nvSpPr>
        <p:spPr>
          <a:xfrm>
            <a:off x="4526280" y="3749040"/>
            <a:ext cx="987552" cy="384048"/>
          </a:xfrm>
          <a:prstGeom prst="roundRect">
            <a:avLst>
              <a:gd name="adj" fmla="val 23810"/>
            </a:avLst>
          </a:prstGeom>
          <a:solidFill>
            <a:schemeClr val="tx2"/>
          </a:solidFill>
          <a:ln/>
        </p:spPr>
        <p:txBody>
          <a:bodyPr wrap="square" lIns="0" tIns="0" rIns="0" bIns="0" rtlCol="0" anchor="ctr"/>
          <a:lstStyle/>
          <a:p>
            <a:pPr algn="ctr" indent="0" marL="0">
              <a:buNone/>
            </a:pPr>
            <a:r>
              <a:rPr lang="en-US" sz="1050" b="1" dirty="0">
                <a:solidFill>
                  <a:schemeClr val="bg1"/>
                </a:solidFill>
              </a:rPr>
              <a:t>Skabies (gudik)</a:t>
            </a:r>
            <a:endParaRPr lang="en-US" sz="1050" dirty="0"/>
          </a:p>
        </p:txBody>
      </p:sp>
      <p:sp>
        <p:nvSpPr>
          <p:cNvPr id="14" name="Text 9"/>
          <p:cNvSpPr txBox="1"/>
          <p:nvPr/>
        </p:nvSpPr>
        <p:spPr>
          <a:xfrm>
            <a:off x="5577840" y="3749040"/>
            <a:ext cx="987552" cy="384048"/>
          </a:xfrm>
          <a:prstGeom prst="roundRect">
            <a:avLst>
              <a:gd name="adj" fmla="val 23810"/>
            </a:avLst>
          </a:prstGeom>
          <a:solidFill>
            <a:schemeClr val="tx2"/>
          </a:solidFill>
          <a:ln/>
        </p:spPr>
        <p:txBody>
          <a:bodyPr wrap="square" lIns="0" tIns="0" rIns="0" bIns="0" rtlCol="0" anchor="ctr"/>
          <a:lstStyle/>
          <a:p>
            <a:pPr algn="ctr" indent="0" marL="0">
              <a:buNone/>
            </a:pPr>
            <a:r>
              <a:rPr lang="en-US" sz="1050" b="1" dirty="0">
                <a:solidFill>
                  <a:schemeClr val="bg1"/>
                </a:solidFill>
              </a:rPr>
              <a:t>ISPA / TBC</a:t>
            </a:r>
            <a:endParaRPr lang="en-US" sz="1050" dirty="0"/>
          </a:p>
        </p:txBody>
      </p:sp>
      <p:sp>
        <p:nvSpPr>
          <p:cNvPr id="15" name="Text 10"/>
          <p:cNvSpPr txBox="1"/>
          <p:nvPr/>
        </p:nvSpPr>
        <p:spPr>
          <a:xfrm>
            <a:off x="6629400" y="3749040"/>
            <a:ext cx="987552" cy="384048"/>
          </a:xfrm>
          <a:prstGeom prst="roundRect">
            <a:avLst>
              <a:gd name="adj" fmla="val 23810"/>
            </a:avLst>
          </a:prstGeom>
          <a:solidFill>
            <a:schemeClr val="tx2"/>
          </a:solidFill>
          <a:ln/>
        </p:spPr>
        <p:txBody>
          <a:bodyPr wrap="square" lIns="0" tIns="0" rIns="0" bIns="0" rtlCol="0" anchor="ctr"/>
          <a:lstStyle/>
          <a:p>
            <a:pPr algn="ctr" indent="0" marL="0">
              <a:buNone/>
            </a:pPr>
            <a:r>
              <a:rPr lang="en-US" sz="1050" b="1" dirty="0">
                <a:solidFill>
                  <a:schemeClr val="bg1"/>
                </a:solidFill>
              </a:rPr>
              <a:t>Diare &amp; Tifus</a:t>
            </a:r>
            <a:endParaRPr lang="en-US" sz="1050" dirty="0"/>
          </a:p>
        </p:txBody>
      </p:sp>
      <p:sp>
        <p:nvSpPr>
          <p:cNvPr id="16" name="Text 11"/>
          <p:cNvSpPr txBox="1"/>
          <p:nvPr/>
        </p:nvSpPr>
        <p:spPr>
          <a:xfrm>
            <a:off x="7680960" y="3749040"/>
            <a:ext cx="987552" cy="384048"/>
          </a:xfrm>
          <a:prstGeom prst="roundRect">
            <a:avLst>
              <a:gd name="adj" fmla="val 23810"/>
            </a:avLst>
          </a:prstGeom>
          <a:solidFill>
            <a:schemeClr val="tx2"/>
          </a:solidFill>
          <a:ln/>
        </p:spPr>
        <p:txBody>
          <a:bodyPr wrap="square" lIns="0" tIns="0" rIns="0" bIns="0" rtlCol="0" anchor="ctr"/>
          <a:lstStyle/>
          <a:p>
            <a:pPr algn="ctr" indent="0" marL="0">
              <a:buNone/>
            </a:pPr>
            <a:r>
              <a:rPr lang="en-US" sz="1050" b="1" dirty="0">
                <a:solidFill>
                  <a:schemeClr val="bg1"/>
                </a:solidFill>
              </a:rPr>
              <a:t>DBD</a:t>
            </a:r>
            <a:endParaRPr lang="en-US" sz="1050" dirty="0"/>
          </a:p>
        </p:txBody>
      </p:sp>
      <p:sp>
        <p:nvSpPr>
          <p:cNvPr id="17" name="Text 12"/>
          <p:cNvSpPr txBox="1"/>
          <p:nvPr/>
        </p:nvSpPr>
        <p:spPr>
          <a:xfrm>
            <a:off x="4526280" y="4206240"/>
            <a:ext cx="4160520" cy="274320"/>
          </a:xfrm>
          <a:prstGeom prst="rect">
            <a:avLst/>
          </a:prstGeom>
          <a:noFill/>
          <a:ln/>
        </p:spPr>
        <p:txBody>
          <a:bodyPr wrap="square" lIns="0" tIns="0" rIns="0" bIns="0" rtlCol="0" anchor="ctr"/>
          <a:lstStyle/>
          <a:p>
            <a:pPr indent="0" marL="0">
              <a:buNone/>
            </a:pPr>
            <a:r>
              <a:rPr lang="en-US" sz="1000" i="1" dirty="0">
                <a:solidFill>
                  <a:srgbClr val="6B7C74"/>
                </a:solidFill>
              </a:rPr>
              <a:t>Penyakit yang sering ditemukan di lingkungan berasrama</a:t>
            </a:r>
            <a:endParaRPr lang="en-US" sz="10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Tiga Pertanyaan Kunci</a:t>
            </a:r>
            <a:endParaRPr lang="en-US" sz="2600" dirty="0"/>
          </a:p>
        </p:txBody>
      </p:sp>
      <p:sp>
        <p:nvSpPr>
          <p:cNvPr id="3" name="card"/>
          <p:cNvSpPr/>
          <p:nvPr/>
        </p:nvSpPr>
        <p:spPr>
          <a:xfrm>
            <a:off x="457200" y="1143000"/>
            <a:ext cx="2606040" cy="3291840"/>
          </a:xfrm>
          <a:prstGeom prst="roundRect">
            <a:avLst>
              <a:gd name="adj" fmla="val 4211"/>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4" name="Text 2"/>
          <p:cNvSpPr txBox="1"/>
          <p:nvPr/>
        </p:nvSpPr>
        <p:spPr>
          <a:xfrm>
            <a:off x="640080" y="1280160"/>
            <a:ext cx="731520" cy="73152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1</a:t>
            </a:r>
            <a:endParaRPr lang="en-US" sz="4000" dirty="0"/>
          </a:p>
        </p:txBody>
      </p:sp>
      <p:sp>
        <p:nvSpPr>
          <p:cNvPr id="5" name="icon-bg"/>
          <p:cNvSpPr/>
          <p:nvPr/>
        </p:nvSpPr>
        <p:spPr>
          <a:xfrm>
            <a:off x="2194560" y="1371600"/>
            <a:ext cx="640080" cy="640080"/>
          </a:xfrm>
          <a:prstGeom prst="ellipse">
            <a:avLst/>
          </a:prstGeom>
          <a:solidFill>
            <a:schemeClr val="accent1"/>
          </a:solidFill>
          <a:ln w="12700">
            <a:solidFill>
              <a:schemeClr val="accent1"/>
            </a:solidFill>
            <a:prstDash val="solid"/>
          </a:ln>
        </p:spPr>
      </p:sp>
      <p:pic>
        <p:nvPicPr>
          <p:cNvPr id="6" name="icon" descr="preencoded.png">    </p:cNvPr>
          <p:cNvPicPr>
            <a:picLocks noChangeAspect="1"/>
          </p:cNvPicPr>
          <p:nvPr/>
        </p:nvPicPr>
        <p:blipFill>
          <a:blip r:embed="rId1"/>
          <a:stretch>
            <a:fillRect/>
          </a:stretch>
        </p:blipFill>
        <p:spPr>
          <a:xfrm>
            <a:off x="2348179" y="1525219"/>
            <a:ext cx="332842" cy="332842"/>
          </a:xfrm>
          <a:prstGeom prst="rect">
            <a:avLst/>
          </a:prstGeom>
        </p:spPr>
      </p:pic>
      <p:sp>
        <p:nvSpPr>
          <p:cNvPr id="7" name="Text 4"/>
          <p:cNvSpPr txBox="1"/>
          <p:nvPr/>
        </p:nvSpPr>
        <p:spPr>
          <a:xfrm>
            <a:off x="640080" y="2194560"/>
            <a:ext cx="2240280" cy="411480"/>
          </a:xfrm>
          <a:prstGeom prst="rect">
            <a:avLst/>
          </a:prstGeom>
          <a:noFill/>
          <a:ln/>
        </p:spPr>
        <p:txBody>
          <a:bodyPr wrap="square" lIns="0" tIns="0" rIns="0" bIns="0" rtlCol="0" anchor="ctr"/>
          <a:lstStyle/>
          <a:p>
            <a:pPr indent="0" marL="0">
              <a:buNone/>
            </a:pPr>
            <a:r>
              <a:rPr lang="en-US" sz="1500" b="1" dirty="0">
                <a:solidFill>
                  <a:schemeClr val="tx2"/>
                </a:solidFill>
              </a:rPr>
              <a:t>Integrasi Nilai</a:t>
            </a:r>
            <a:endParaRPr lang="en-US" sz="1500" dirty="0"/>
          </a:p>
        </p:txBody>
      </p:sp>
      <p:sp>
        <p:nvSpPr>
          <p:cNvPr id="8" name="Text 5"/>
          <p:cNvSpPr txBox="1"/>
          <p:nvPr/>
        </p:nvSpPr>
        <p:spPr>
          <a:xfrm>
            <a:off x="640080" y="2651760"/>
            <a:ext cx="2240280" cy="1600200"/>
          </a:xfrm>
          <a:prstGeom prst="rect">
            <a:avLst/>
          </a:prstGeom>
          <a:noFill/>
          <a:ln/>
        </p:spPr>
        <p:txBody>
          <a:bodyPr wrap="square" lIns="0" tIns="0" rIns="0" bIns="0" rtlCol="0" anchor="t"/>
          <a:lstStyle/>
          <a:p>
            <a:pPr indent="0" marL="0">
              <a:buNone/>
            </a:pPr>
            <a:r>
              <a:rPr lang="en-US" sz="1250" dirty="0">
                <a:solidFill>
                  <a:schemeClr val="tx1"/>
                </a:solidFill>
              </a:rPr>
              <a:t>Bagaimana mengintegrasikan nilai keagamaan dan kearifan lokal pesantren dengan indikator medis PHBS?</a:t>
            </a:r>
            <a:endParaRPr lang="en-US" sz="1250" dirty="0"/>
          </a:p>
        </p:txBody>
      </p:sp>
      <p:sp>
        <p:nvSpPr>
          <p:cNvPr id="9" name="card"/>
          <p:cNvSpPr/>
          <p:nvPr/>
        </p:nvSpPr>
        <p:spPr>
          <a:xfrm>
            <a:off x="3264408" y="1143000"/>
            <a:ext cx="2606040" cy="3291840"/>
          </a:xfrm>
          <a:prstGeom prst="roundRect">
            <a:avLst>
              <a:gd name="adj" fmla="val 4211"/>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0" name="Text 7"/>
          <p:cNvSpPr txBox="1"/>
          <p:nvPr/>
        </p:nvSpPr>
        <p:spPr>
          <a:xfrm>
            <a:off x="3447288" y="1280160"/>
            <a:ext cx="731520" cy="73152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2</a:t>
            </a:r>
            <a:endParaRPr lang="en-US" sz="4000" dirty="0"/>
          </a:p>
        </p:txBody>
      </p:sp>
      <p:sp>
        <p:nvSpPr>
          <p:cNvPr id="11" name="icon-bg"/>
          <p:cNvSpPr/>
          <p:nvPr/>
        </p:nvSpPr>
        <p:spPr>
          <a:xfrm>
            <a:off x="5001768" y="1371600"/>
            <a:ext cx="640080" cy="640080"/>
          </a:xfrm>
          <a:prstGeom prst="ellipse">
            <a:avLst/>
          </a:prstGeom>
          <a:solidFill>
            <a:schemeClr val="accent1"/>
          </a:solidFill>
          <a:ln w="12700">
            <a:solidFill>
              <a:schemeClr val="accent1"/>
            </a:solidFill>
            <a:prstDash val="solid"/>
          </a:ln>
        </p:spPr>
      </p:sp>
      <p:pic>
        <p:nvPicPr>
          <p:cNvPr id="12" name="icon" descr="preencoded.png">    </p:cNvPr>
          <p:cNvPicPr>
            <a:picLocks noChangeAspect="1"/>
          </p:cNvPicPr>
          <p:nvPr/>
        </p:nvPicPr>
        <p:blipFill>
          <a:blip r:embed="rId2"/>
          <a:stretch>
            <a:fillRect/>
          </a:stretch>
        </p:blipFill>
        <p:spPr>
          <a:xfrm>
            <a:off x="5155387" y="1525219"/>
            <a:ext cx="332842" cy="332842"/>
          </a:xfrm>
          <a:prstGeom prst="rect">
            <a:avLst/>
          </a:prstGeom>
        </p:spPr>
      </p:pic>
      <p:sp>
        <p:nvSpPr>
          <p:cNvPr id="13" name="Text 9"/>
          <p:cNvSpPr txBox="1"/>
          <p:nvPr/>
        </p:nvSpPr>
        <p:spPr>
          <a:xfrm>
            <a:off x="3447288" y="2194560"/>
            <a:ext cx="2240280" cy="411480"/>
          </a:xfrm>
          <a:prstGeom prst="rect">
            <a:avLst/>
          </a:prstGeom>
          <a:noFill/>
          <a:ln/>
        </p:spPr>
        <p:txBody>
          <a:bodyPr wrap="square" lIns="0" tIns="0" rIns="0" bIns="0" rtlCol="0" anchor="ctr"/>
          <a:lstStyle/>
          <a:p>
            <a:pPr indent="0" marL="0">
              <a:buNone/>
            </a:pPr>
            <a:r>
              <a:rPr lang="en-US" sz="1500" b="1" dirty="0">
                <a:solidFill>
                  <a:schemeClr val="tx2"/>
                </a:solidFill>
              </a:rPr>
              <a:t>Sanitasi Berkelanjutan</a:t>
            </a:r>
            <a:endParaRPr lang="en-US" sz="1500" dirty="0"/>
          </a:p>
        </p:txBody>
      </p:sp>
      <p:sp>
        <p:nvSpPr>
          <p:cNvPr id="14" name="Text 10"/>
          <p:cNvSpPr txBox="1"/>
          <p:nvPr/>
        </p:nvSpPr>
        <p:spPr>
          <a:xfrm>
            <a:off x="3447288" y="2651760"/>
            <a:ext cx="2240280" cy="1600200"/>
          </a:xfrm>
          <a:prstGeom prst="rect">
            <a:avLst/>
          </a:prstGeom>
          <a:noFill/>
          <a:ln/>
        </p:spPr>
        <p:txBody>
          <a:bodyPr wrap="square" lIns="0" tIns="0" rIns="0" bIns="0" rtlCol="0" anchor="t"/>
          <a:lstStyle/>
          <a:p>
            <a:pPr indent="0" marL="0">
              <a:buNone/>
            </a:pPr>
            <a:r>
              <a:rPr lang="en-US" sz="1250" dirty="0">
                <a:solidFill>
                  <a:schemeClr val="tx1"/>
                </a:solidFill>
              </a:rPr>
              <a:t>Bagaimana strategi penyediaan dan pengelolaan sanitasi layak di pesantren yang berkelanjutan?</a:t>
            </a:r>
            <a:endParaRPr lang="en-US" sz="1250" dirty="0"/>
          </a:p>
        </p:txBody>
      </p:sp>
      <p:sp>
        <p:nvSpPr>
          <p:cNvPr id="15" name="card"/>
          <p:cNvSpPr/>
          <p:nvPr/>
        </p:nvSpPr>
        <p:spPr>
          <a:xfrm>
            <a:off x="6071616" y="1143000"/>
            <a:ext cx="2606040" cy="3291840"/>
          </a:xfrm>
          <a:prstGeom prst="roundRect">
            <a:avLst>
              <a:gd name="adj" fmla="val 4211"/>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6" name="Text 12"/>
          <p:cNvSpPr txBox="1"/>
          <p:nvPr/>
        </p:nvSpPr>
        <p:spPr>
          <a:xfrm>
            <a:off x="6254496" y="1280160"/>
            <a:ext cx="731520" cy="73152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3</a:t>
            </a:r>
            <a:endParaRPr lang="en-US" sz="4000" dirty="0"/>
          </a:p>
        </p:txBody>
      </p:sp>
      <p:sp>
        <p:nvSpPr>
          <p:cNvPr id="17" name="icon-bg"/>
          <p:cNvSpPr/>
          <p:nvPr/>
        </p:nvSpPr>
        <p:spPr>
          <a:xfrm>
            <a:off x="7808976" y="1371600"/>
            <a:ext cx="640080" cy="640080"/>
          </a:xfrm>
          <a:prstGeom prst="ellipse">
            <a:avLst/>
          </a:prstGeom>
          <a:solidFill>
            <a:schemeClr val="accent1"/>
          </a:solidFill>
          <a:ln w="12700">
            <a:solidFill>
              <a:schemeClr val="accent1"/>
            </a:solidFill>
            <a:prstDash val="solid"/>
          </a:ln>
        </p:spPr>
      </p:sp>
      <p:pic>
        <p:nvPicPr>
          <p:cNvPr id="18" name="icon" descr="preencoded.png">    </p:cNvPr>
          <p:cNvPicPr>
            <a:picLocks noChangeAspect="1"/>
          </p:cNvPicPr>
          <p:nvPr/>
        </p:nvPicPr>
        <p:blipFill>
          <a:blip r:embed="rId3"/>
          <a:stretch>
            <a:fillRect/>
          </a:stretch>
        </p:blipFill>
        <p:spPr>
          <a:xfrm>
            <a:off x="7962595" y="1525219"/>
            <a:ext cx="332842" cy="332842"/>
          </a:xfrm>
          <a:prstGeom prst="rect">
            <a:avLst/>
          </a:prstGeom>
        </p:spPr>
      </p:pic>
      <p:sp>
        <p:nvSpPr>
          <p:cNvPr id="19" name="Text 14"/>
          <p:cNvSpPr txBox="1"/>
          <p:nvPr/>
        </p:nvSpPr>
        <p:spPr>
          <a:xfrm>
            <a:off x="6254496" y="2194560"/>
            <a:ext cx="2240280" cy="411480"/>
          </a:xfrm>
          <a:prstGeom prst="rect">
            <a:avLst/>
          </a:prstGeom>
          <a:noFill/>
          <a:ln/>
        </p:spPr>
        <p:txBody>
          <a:bodyPr wrap="square" lIns="0" tIns="0" rIns="0" bIns="0" rtlCol="0" anchor="ctr"/>
          <a:lstStyle/>
          <a:p>
            <a:pPr indent="0" marL="0">
              <a:buNone/>
            </a:pPr>
            <a:r>
              <a:rPr lang="en-US" sz="1500" b="1" dirty="0">
                <a:solidFill>
                  <a:schemeClr val="tx2"/>
                </a:solidFill>
              </a:rPr>
              <a:t>Santri Agen Perubahan</a:t>
            </a:r>
            <a:endParaRPr lang="en-US" sz="1500" dirty="0"/>
          </a:p>
        </p:txBody>
      </p:sp>
      <p:sp>
        <p:nvSpPr>
          <p:cNvPr id="20" name="Text 15"/>
          <p:cNvSpPr txBox="1"/>
          <p:nvPr/>
        </p:nvSpPr>
        <p:spPr>
          <a:xfrm>
            <a:off x="6254496" y="2651760"/>
            <a:ext cx="2240280" cy="1600200"/>
          </a:xfrm>
          <a:prstGeom prst="rect">
            <a:avLst/>
          </a:prstGeom>
          <a:noFill/>
          <a:ln/>
        </p:spPr>
        <p:txBody>
          <a:bodyPr wrap="square" lIns="0" tIns="0" rIns="0" bIns="0" rtlCol="0" anchor="t"/>
          <a:lstStyle/>
          <a:p>
            <a:pPr indent="0" marL="0">
              <a:buNone/>
            </a:pPr>
            <a:r>
              <a:rPr lang="en-US" sz="1250" dirty="0">
                <a:solidFill>
                  <a:schemeClr val="tx1"/>
                </a:solidFill>
              </a:rPr>
              <a:t>Bagaimana model pemberdayaan santri sebagai agent of change dalam promosi kesehatan lingkungan?</a:t>
            </a:r>
            <a:endParaRPr lang="en-US" sz="125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Thaharah: Kebersihan sebagai Bagian dari Iman</a:t>
            </a:r>
            <a:endParaRPr lang="en-US" sz="2600" dirty="0"/>
          </a:p>
        </p:txBody>
      </p:sp>
      <p:sp>
        <p:nvSpPr>
          <p:cNvPr id="3" name="panel-dalil"/>
          <p:cNvSpPr/>
          <p:nvPr/>
        </p:nvSpPr>
        <p:spPr>
          <a:xfrm>
            <a:off x="457200" y="1051560"/>
            <a:ext cx="4023360" cy="3474720"/>
          </a:xfrm>
          <a:prstGeom prst="roundRect">
            <a:avLst>
              <a:gd name="adj" fmla="val 3947"/>
            </a:avLst>
          </a:prstGeom>
          <a:solidFill>
            <a:schemeClr val="tx2"/>
          </a:solidFill>
          <a:ln w="12700">
            <a:solidFill>
              <a:schemeClr val="tx2"/>
            </a:solidFill>
            <a:prstDash val="solid"/>
          </a:ln>
        </p:spPr>
      </p:sp>
      <p:sp>
        <p:nvSpPr>
          <p:cNvPr id="4" name="Text 2"/>
          <p:cNvSpPr txBox="1"/>
          <p:nvPr/>
        </p:nvSpPr>
        <p:spPr>
          <a:xfrm>
            <a:off x="640080" y="1188720"/>
            <a:ext cx="3657600" cy="685800"/>
          </a:xfrm>
          <a:prstGeom prst="rect">
            <a:avLst/>
          </a:prstGeom>
          <a:noFill/>
          <a:ln/>
        </p:spPr>
        <p:txBody>
          <a:bodyPr wrap="square" lIns="0" tIns="0" rIns="0" bIns="0" rtlCol="0" anchor="ctr"/>
          <a:lstStyle/>
          <a:p>
            <a:pPr rtl="1" algn="ctr" indent="0" marL="0">
              <a:buNone/>
            </a:pPr>
            <a:r>
              <a:rPr lang="en-US" sz="3000" dirty="0">
                <a:solidFill>
                  <a:schemeClr val="accent2"/>
                </a:solidFill>
                <a:latin typeface="Arial" pitchFamily="34" charset="0"/>
                <a:ea typeface="Arial" pitchFamily="34" charset="-122"/>
                <a:cs typeface="Arial" pitchFamily="34" charset="-120"/>
              </a:rPr>
              <a:t>الطُّهُورُ شَطْرُ الْإِيمَانِ</a:t>
            </a:r>
            <a:endParaRPr lang="en-US" sz="3000" dirty="0"/>
          </a:p>
        </p:txBody>
      </p:sp>
      <p:sp>
        <p:nvSpPr>
          <p:cNvPr id="5" name="Text 3"/>
          <p:cNvSpPr txBox="1"/>
          <p:nvPr/>
        </p:nvSpPr>
        <p:spPr>
          <a:xfrm>
            <a:off x="640080" y="1874520"/>
            <a:ext cx="3657600" cy="365760"/>
          </a:xfrm>
          <a:prstGeom prst="rect">
            <a:avLst/>
          </a:prstGeom>
          <a:noFill/>
          <a:ln/>
        </p:spPr>
        <p:txBody>
          <a:bodyPr wrap="square" lIns="0" tIns="0" rIns="0" bIns="0" rtlCol="0" anchor="ctr"/>
          <a:lstStyle/>
          <a:p>
            <a:pPr algn="ctr" indent="0" marL="0">
              <a:buNone/>
            </a:pPr>
            <a:r>
              <a:rPr lang="en-US" sz="1200" i="1" dirty="0">
                <a:solidFill>
                  <a:srgbClr val="FFFFFF"/>
                </a:solidFill>
              </a:rPr>
              <a:t>“Kesucian itu sebagian dari iman.” (HR. Muslim)</a:t>
            </a:r>
            <a:endParaRPr lang="en-US" sz="1200" dirty="0"/>
          </a:p>
        </p:txBody>
      </p:sp>
      <p:sp>
        <p:nvSpPr>
          <p:cNvPr id="6" name="Shape 4"/>
          <p:cNvSpPr/>
          <p:nvPr/>
        </p:nvSpPr>
        <p:spPr>
          <a:xfrm>
            <a:off x="1554480" y="2377440"/>
            <a:ext cx="1828800" cy="0"/>
          </a:xfrm>
          <a:prstGeom prst="line">
            <a:avLst/>
          </a:prstGeom>
          <a:noFill/>
          <a:ln w="12700">
            <a:solidFill>
              <a:schemeClr val="accent2"/>
            </a:solidFill>
            <a:prstDash val="solid"/>
          </a:ln>
        </p:spPr>
      </p:sp>
      <p:sp>
        <p:nvSpPr>
          <p:cNvPr id="7" name="Text 5"/>
          <p:cNvSpPr txBox="1"/>
          <p:nvPr/>
        </p:nvSpPr>
        <p:spPr>
          <a:xfrm>
            <a:off x="640080" y="2514600"/>
            <a:ext cx="3657600" cy="685800"/>
          </a:xfrm>
          <a:prstGeom prst="rect">
            <a:avLst/>
          </a:prstGeom>
          <a:noFill/>
          <a:ln/>
        </p:spPr>
        <p:txBody>
          <a:bodyPr wrap="square" lIns="0" tIns="0" rIns="0" bIns="0" rtlCol="0" anchor="ctr"/>
          <a:lstStyle/>
          <a:p>
            <a:pPr rtl="1" algn="ctr" indent="0" marL="0">
              <a:buNone/>
            </a:pPr>
            <a:r>
              <a:rPr lang="en-US" sz="2100" dirty="0">
                <a:solidFill>
                  <a:schemeClr val="accent2"/>
                </a:solidFill>
                <a:latin typeface="Arial" pitchFamily="34" charset="0"/>
                <a:ea typeface="Arial" pitchFamily="34" charset="-122"/>
                <a:cs typeface="Arial" pitchFamily="34" charset="-120"/>
              </a:rPr>
              <a:t>إِنَّ اللّٰهَ يُحِبُّ التَّوَّابِيْنَ وَيُحِبُّ الْمُتَطَهِّرِيْنَ</a:t>
            </a:r>
            <a:endParaRPr lang="en-US" sz="2100" dirty="0"/>
          </a:p>
        </p:txBody>
      </p:sp>
      <p:sp>
        <p:nvSpPr>
          <p:cNvPr id="8" name="Text 6"/>
          <p:cNvSpPr txBox="1"/>
          <p:nvPr/>
        </p:nvSpPr>
        <p:spPr>
          <a:xfrm>
            <a:off x="685800" y="3246120"/>
            <a:ext cx="3566160" cy="868680"/>
          </a:xfrm>
          <a:prstGeom prst="rect">
            <a:avLst/>
          </a:prstGeom>
          <a:noFill/>
          <a:ln/>
        </p:spPr>
        <p:txBody>
          <a:bodyPr wrap="square" lIns="0" tIns="0" rIns="0" bIns="0" rtlCol="0" anchor="t"/>
          <a:lstStyle/>
          <a:p>
            <a:pPr algn="ctr" indent="0" marL="0">
              <a:buNone/>
            </a:pPr>
            <a:r>
              <a:rPr lang="en-US" sz="1150" i="1" dirty="0">
                <a:solidFill>
                  <a:srgbClr val="FFFFFF"/>
                </a:solidFill>
              </a:rPr>
              <a:t>“Sesungguhnya Allah menyukai orang-orang yang bertobat dan menyukai orang-orang yang menyucikan diri.” (QS. Al-Baqarah: 222)</a:t>
            </a:r>
            <a:endParaRPr lang="en-US" sz="1150" dirty="0"/>
          </a:p>
        </p:txBody>
      </p:sp>
      <p:sp>
        <p:nvSpPr>
          <p:cNvPr id="9" name="icon-bg"/>
          <p:cNvSpPr/>
          <p:nvPr/>
        </p:nvSpPr>
        <p:spPr>
          <a:xfrm>
            <a:off x="4754880" y="1143000"/>
            <a:ext cx="548640" cy="548640"/>
          </a:xfrm>
          <a:prstGeom prst="ellipse">
            <a:avLst/>
          </a:prstGeom>
          <a:solidFill>
            <a:schemeClr val="accent1"/>
          </a:solidFill>
          <a:ln w="12700">
            <a:solidFill>
              <a:schemeClr val="accent1"/>
            </a:solidFill>
            <a:prstDash val="solid"/>
          </a:ln>
        </p:spPr>
      </p:sp>
      <p:pic>
        <p:nvPicPr>
          <p:cNvPr id="10" name="icon" descr="preencoded.png">    </p:cNvPr>
          <p:cNvPicPr>
            <a:picLocks noChangeAspect="1"/>
          </p:cNvPicPr>
          <p:nvPr/>
        </p:nvPicPr>
        <p:blipFill>
          <a:blip r:embed="rId1"/>
          <a:stretch>
            <a:fillRect/>
          </a:stretch>
        </p:blipFill>
        <p:spPr>
          <a:xfrm>
            <a:off x="4886554" y="1274674"/>
            <a:ext cx="285293" cy="285293"/>
          </a:xfrm>
          <a:prstGeom prst="rect">
            <a:avLst/>
          </a:prstGeom>
        </p:spPr>
      </p:pic>
      <p:sp>
        <p:nvSpPr>
          <p:cNvPr id="11" name="Text 8"/>
          <p:cNvSpPr txBox="1"/>
          <p:nvPr/>
        </p:nvSpPr>
        <p:spPr>
          <a:xfrm>
            <a:off x="5486400" y="1051560"/>
            <a:ext cx="3200400" cy="1051560"/>
          </a:xfrm>
          <a:prstGeom prst="rect">
            <a:avLst/>
          </a:prstGeom>
          <a:noFill/>
          <a:ln/>
        </p:spPr>
        <p:txBody>
          <a:bodyPr wrap="square" lIns="0" tIns="0" rIns="0" bIns="0" rtlCol="0" anchor="t"/>
          <a:lstStyle/>
          <a:p>
            <a:pPr indent="0" marL="0">
              <a:buNone/>
            </a:pPr>
            <a:r>
              <a:rPr lang="en-US" sz="1400" b="1" dirty="0">
                <a:solidFill>
                  <a:schemeClr val="accent1"/>
                </a:solidFill>
              </a:rPr>
              <a:t>Thaharah</a:t>
            </a:r>
            <a:endParaRPr lang="en-US" sz="1400" dirty="0"/>
          </a:p>
          <a:p>
            <a:pPr indent="0" marL="0">
              <a:buNone/>
            </a:pPr>
            <a:r>
              <a:rPr lang="en-US" sz="1150" dirty="0">
                <a:solidFill>
                  <a:schemeClr val="tx1"/>
                </a:solidFill>
              </a:rPr>
              <a:t>Berdimensi ritual (ubudiyah) sekaligus higienis (syar’i–medis): wudhu, mandi, pakaian dan tempat yang suci.</a:t>
            </a:r>
            <a:endParaRPr lang="en-US" sz="1400" dirty="0"/>
          </a:p>
        </p:txBody>
      </p:sp>
      <p:sp>
        <p:nvSpPr>
          <p:cNvPr id="12" name="icon-bg"/>
          <p:cNvSpPr/>
          <p:nvPr/>
        </p:nvSpPr>
        <p:spPr>
          <a:xfrm>
            <a:off x="4754880" y="2331720"/>
            <a:ext cx="548640" cy="548640"/>
          </a:xfrm>
          <a:prstGeom prst="ellipse">
            <a:avLst/>
          </a:prstGeom>
          <a:solidFill>
            <a:schemeClr val="accent1"/>
          </a:solidFill>
          <a:ln w="12700">
            <a:solidFill>
              <a:schemeClr val="accent1"/>
            </a:solidFill>
            <a:prstDash val="solid"/>
          </a:ln>
        </p:spPr>
      </p:sp>
      <p:pic>
        <p:nvPicPr>
          <p:cNvPr id="13" name="icon" descr="preencoded.png">    </p:cNvPr>
          <p:cNvPicPr>
            <a:picLocks noChangeAspect="1"/>
          </p:cNvPicPr>
          <p:nvPr/>
        </p:nvPicPr>
        <p:blipFill>
          <a:blip r:embed="rId2"/>
          <a:stretch>
            <a:fillRect/>
          </a:stretch>
        </p:blipFill>
        <p:spPr>
          <a:xfrm>
            <a:off x="4886554" y="2463394"/>
            <a:ext cx="285293" cy="285293"/>
          </a:xfrm>
          <a:prstGeom prst="rect">
            <a:avLst/>
          </a:prstGeom>
        </p:spPr>
      </p:pic>
      <p:sp>
        <p:nvSpPr>
          <p:cNvPr id="14" name="Text 10"/>
          <p:cNvSpPr txBox="1"/>
          <p:nvPr/>
        </p:nvSpPr>
        <p:spPr>
          <a:xfrm>
            <a:off x="5486400" y="2240280"/>
            <a:ext cx="3200400" cy="1051560"/>
          </a:xfrm>
          <a:prstGeom prst="rect">
            <a:avLst/>
          </a:prstGeom>
          <a:noFill/>
          <a:ln/>
        </p:spPr>
        <p:txBody>
          <a:bodyPr wrap="square" lIns="0" tIns="0" rIns="0" bIns="0" rtlCol="0" anchor="t"/>
          <a:lstStyle/>
          <a:p>
            <a:pPr indent="0" marL="0">
              <a:buNone/>
            </a:pPr>
            <a:r>
              <a:rPr lang="en-US" sz="1400" b="1" dirty="0">
                <a:solidFill>
                  <a:schemeClr val="accent1"/>
                </a:solidFill>
              </a:rPr>
              <a:t>Maslahah</a:t>
            </a:r>
            <a:endParaRPr lang="en-US" sz="1400" dirty="0"/>
          </a:p>
          <a:p>
            <a:pPr indent="0" marL="0">
              <a:buNone/>
            </a:pPr>
            <a:r>
              <a:rPr lang="en-US" sz="1150" dirty="0">
                <a:solidFill>
                  <a:schemeClr val="tx1"/>
                </a:solidFill>
              </a:rPr>
              <a:t>Kebersihan dan kesehatan adalah kemaslahatan bersama warga pesantren.</a:t>
            </a:r>
            <a:endParaRPr lang="en-US" sz="1400" dirty="0"/>
          </a:p>
        </p:txBody>
      </p:sp>
      <p:sp>
        <p:nvSpPr>
          <p:cNvPr id="15" name="icon-bg"/>
          <p:cNvSpPr/>
          <p:nvPr/>
        </p:nvSpPr>
        <p:spPr>
          <a:xfrm>
            <a:off x="4754880" y="3520440"/>
            <a:ext cx="548640" cy="548640"/>
          </a:xfrm>
          <a:prstGeom prst="ellipse">
            <a:avLst/>
          </a:prstGeom>
          <a:solidFill>
            <a:schemeClr val="accent1"/>
          </a:solidFill>
          <a:ln w="12700">
            <a:solidFill>
              <a:schemeClr val="accent1"/>
            </a:solidFill>
            <a:prstDash val="solid"/>
          </a:ln>
        </p:spPr>
      </p:sp>
      <p:pic>
        <p:nvPicPr>
          <p:cNvPr id="16" name="icon" descr="preencoded.png">    </p:cNvPr>
          <p:cNvPicPr>
            <a:picLocks noChangeAspect="1"/>
          </p:cNvPicPr>
          <p:nvPr/>
        </p:nvPicPr>
        <p:blipFill>
          <a:blip r:embed="rId3"/>
          <a:stretch>
            <a:fillRect/>
          </a:stretch>
        </p:blipFill>
        <p:spPr>
          <a:xfrm>
            <a:off x="4886554" y="3652114"/>
            <a:ext cx="285293" cy="285293"/>
          </a:xfrm>
          <a:prstGeom prst="rect">
            <a:avLst/>
          </a:prstGeom>
        </p:spPr>
      </p:pic>
      <p:sp>
        <p:nvSpPr>
          <p:cNvPr id="17" name="Text 12"/>
          <p:cNvSpPr txBox="1"/>
          <p:nvPr/>
        </p:nvSpPr>
        <p:spPr>
          <a:xfrm>
            <a:off x="5486400" y="3429000"/>
            <a:ext cx="3200400" cy="1051560"/>
          </a:xfrm>
          <a:prstGeom prst="rect">
            <a:avLst/>
          </a:prstGeom>
          <a:noFill/>
          <a:ln/>
        </p:spPr>
        <p:txBody>
          <a:bodyPr wrap="square" lIns="0" tIns="0" rIns="0" bIns="0" rtlCol="0" anchor="t"/>
          <a:lstStyle/>
          <a:p>
            <a:pPr indent="0" marL="0">
              <a:buNone/>
            </a:pPr>
            <a:r>
              <a:rPr lang="en-US" sz="1400" b="1" dirty="0">
                <a:solidFill>
                  <a:schemeClr val="accent1"/>
                </a:solidFill>
              </a:rPr>
              <a:t>Hifzh an-Nafs</a:t>
            </a:r>
            <a:endParaRPr lang="en-US" sz="1400" dirty="0"/>
          </a:p>
          <a:p>
            <a:pPr indent="0" marL="0">
              <a:buNone/>
            </a:pPr>
            <a:r>
              <a:rPr lang="en-US" sz="1150" dirty="0">
                <a:solidFill>
                  <a:schemeClr val="tx1"/>
                </a:solidFill>
              </a:rPr>
              <a:t>Menjaga jiwa dan raga santri dari penyakit adalah bagian dari maqashid syariah.</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Pesantren Sehat dalam Kerangka KMA 91/2025</a:t>
            </a:r>
            <a:endParaRPr lang="en-US" sz="2600" dirty="0"/>
          </a:p>
        </p:txBody>
      </p:sp>
      <p:sp>
        <p:nvSpPr>
          <p:cNvPr id="3" name="Shape 1"/>
          <p:cNvSpPr/>
          <p:nvPr/>
        </p:nvSpPr>
        <p:spPr>
          <a:xfrm>
            <a:off x="457200" y="1051560"/>
            <a:ext cx="2926080" cy="2880360"/>
          </a:xfrm>
          <a:prstGeom prst="roundRect">
            <a:avLst>
              <a:gd name="adj" fmla="val 4762"/>
            </a:avLst>
          </a:prstGeom>
          <a:solidFill>
            <a:schemeClr val="accent1"/>
          </a:solidFill>
          <a:ln w="12700">
            <a:solidFill>
              <a:schemeClr val="accent1"/>
            </a:solidFill>
            <a:prstDash val="solid"/>
          </a:ln>
        </p:spPr>
      </p:sp>
      <p:sp>
        <p:nvSpPr>
          <p:cNvPr id="4" name="Text 2"/>
          <p:cNvSpPr txBox="1"/>
          <p:nvPr/>
        </p:nvSpPr>
        <p:spPr>
          <a:xfrm>
            <a:off x="640080" y="1188720"/>
            <a:ext cx="2606040" cy="2651760"/>
          </a:xfrm>
          <a:prstGeom prst="rect">
            <a:avLst/>
          </a:prstGeom>
          <a:noFill/>
          <a:ln/>
        </p:spPr>
        <p:txBody>
          <a:bodyPr wrap="square" lIns="0" tIns="0" rIns="0" bIns="0" rtlCol="0" anchor="t"/>
          <a:lstStyle/>
          <a:p>
            <a:pPr indent="0" marL="0">
              <a:buNone/>
            </a:pPr>
            <a:r>
              <a:rPr lang="en-US" sz="1500" b="1" dirty="0">
                <a:solidFill>
                  <a:schemeClr val="accent2"/>
                </a:solidFill>
              </a:rPr>
              <a:t>KMA No. 91 Tahun 2025</a:t>
            </a:r>
            <a:endParaRPr lang="en-US" sz="1500" dirty="0"/>
          </a:p>
          <a:p>
            <a:pPr indent="0" marL="0">
              <a:buNone/>
            </a:pPr>
            <a:r>
              <a:rPr lang="en-US" sz="1200" dirty="0">
                <a:solidFill>
                  <a:srgbClr val="FFFFFF"/>
                </a:solidFill>
              </a:rPr>
              <a:t>Peta Jalan Program Pengembangan Pesantren Ramah Anak</a:t>
            </a:r>
            <a:endParaRPr lang="en-US" sz="1500" dirty="0"/>
          </a:p>
          <a:p>
            <a:pPr indent="0" marL="0">
              <a:buNone/>
            </a:pPr>
            <a:r>
              <a:rPr lang="en-US" sz="600" dirty="0">
                <a:solidFill>
                  <a:srgbClr val="000000"/>
                </a:solidFill>
              </a:rPr>
              <a:t> </a:t>
            </a:r>
            <a:endParaRPr lang="en-US" sz="1500" dirty="0"/>
          </a:p>
          <a:p>
            <a:pPr indent="0" marL="0">
              <a:buNone/>
            </a:pPr>
            <a:r>
              <a:rPr lang="en-US" sz="1100" dirty="0">
                <a:solidFill>
                  <a:srgbClr val="EEF6F1"/>
                </a:solidFill>
              </a:rPr>
              <a:t>Ditetapkan 30 Januari 2025 sebagai panduan nasional bagi pengasuh, pimpinan, pendidik, dan Kemenag dalam melindungi serta memenuhi hak santri anak hingga 2029.</a:t>
            </a:r>
            <a:endParaRPr lang="en-US" sz="1500" dirty="0"/>
          </a:p>
        </p:txBody>
      </p:sp>
      <p:sp>
        <p:nvSpPr>
          <p:cNvPr id="5" name="card"/>
          <p:cNvSpPr/>
          <p:nvPr/>
        </p:nvSpPr>
        <p:spPr>
          <a:xfrm>
            <a:off x="3611880" y="1051560"/>
            <a:ext cx="2377440" cy="1325880"/>
          </a:xfrm>
          <a:prstGeom prst="roundRect">
            <a:avLst>
              <a:gd name="adj" fmla="val 827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icon-bg"/>
          <p:cNvSpPr/>
          <p:nvPr/>
        </p:nvSpPr>
        <p:spPr>
          <a:xfrm>
            <a:off x="3749040" y="1188720"/>
            <a:ext cx="411480" cy="411480"/>
          </a:xfrm>
          <a:prstGeom prst="ellipse">
            <a:avLst/>
          </a:prstGeom>
          <a:solidFill>
            <a:schemeClr val="accent3"/>
          </a:solidFill>
          <a:ln w="12700">
            <a:solidFill>
              <a:schemeClr val="accent3"/>
            </a:solidFill>
            <a:prstDash val="solid"/>
          </a:ln>
        </p:spPr>
      </p:sp>
      <p:pic>
        <p:nvPicPr>
          <p:cNvPr id="7" name="icon" descr="preencoded.png">    </p:cNvPr>
          <p:cNvPicPr>
            <a:picLocks noChangeAspect="1"/>
          </p:cNvPicPr>
          <p:nvPr/>
        </p:nvPicPr>
        <p:blipFill>
          <a:blip r:embed="rId1"/>
          <a:stretch>
            <a:fillRect/>
          </a:stretch>
        </p:blipFill>
        <p:spPr>
          <a:xfrm>
            <a:off x="3847795" y="1287475"/>
            <a:ext cx="213970" cy="213970"/>
          </a:xfrm>
          <a:prstGeom prst="rect">
            <a:avLst/>
          </a:prstGeom>
        </p:spPr>
      </p:pic>
      <p:sp>
        <p:nvSpPr>
          <p:cNvPr id="8" name="Text 5"/>
          <p:cNvSpPr txBox="1"/>
          <p:nvPr/>
        </p:nvSpPr>
        <p:spPr>
          <a:xfrm>
            <a:off x="4251960" y="1188720"/>
            <a:ext cx="1645920" cy="411480"/>
          </a:xfrm>
          <a:prstGeom prst="rect">
            <a:avLst/>
          </a:prstGeom>
          <a:noFill/>
          <a:ln/>
        </p:spPr>
        <p:txBody>
          <a:bodyPr wrap="square" lIns="0" tIns="0" rIns="0" bIns="0" rtlCol="0" anchor="ctr"/>
          <a:lstStyle/>
          <a:p>
            <a:pPr indent="0" marL="0">
              <a:buNone/>
            </a:pPr>
            <a:r>
              <a:rPr lang="en-US" sz="1200" b="1" dirty="0">
                <a:solidFill>
                  <a:schemeClr val="tx2"/>
                </a:solidFill>
              </a:rPr>
              <a:t>Karakter “Sehat”</a:t>
            </a:r>
            <a:endParaRPr lang="en-US" sz="1200" dirty="0"/>
          </a:p>
        </p:txBody>
      </p:sp>
      <p:sp>
        <p:nvSpPr>
          <p:cNvPr id="9" name="Text 6"/>
          <p:cNvSpPr txBox="1"/>
          <p:nvPr/>
        </p:nvSpPr>
        <p:spPr>
          <a:xfrm>
            <a:off x="3749040" y="1673352"/>
            <a:ext cx="2148840" cy="658368"/>
          </a:xfrm>
          <a:prstGeom prst="rect">
            <a:avLst/>
          </a:prstGeom>
          <a:noFill/>
          <a:ln/>
        </p:spPr>
        <p:txBody>
          <a:bodyPr wrap="square" lIns="0" tIns="0" rIns="0" bIns="0" rtlCol="0" anchor="t"/>
          <a:lstStyle/>
          <a:p>
            <a:pPr indent="0" marL="0">
              <a:buNone/>
            </a:pPr>
            <a:r>
              <a:rPr lang="en-US" sz="1050" dirty="0">
                <a:solidFill>
                  <a:schemeClr val="tx1"/>
                </a:solidFill>
              </a:rPr>
              <a:t>Sehat fisik, mental, dan spiritual — salah satu karakter utama Pesantren Ramah Anak.</a:t>
            </a:r>
            <a:endParaRPr lang="en-US" sz="1050" dirty="0"/>
          </a:p>
        </p:txBody>
      </p:sp>
      <p:sp>
        <p:nvSpPr>
          <p:cNvPr id="10" name="card"/>
          <p:cNvSpPr/>
          <p:nvPr/>
        </p:nvSpPr>
        <p:spPr>
          <a:xfrm>
            <a:off x="6172200" y="1051560"/>
            <a:ext cx="2377440" cy="1325880"/>
          </a:xfrm>
          <a:prstGeom prst="roundRect">
            <a:avLst>
              <a:gd name="adj" fmla="val 827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1" name="icon-bg"/>
          <p:cNvSpPr/>
          <p:nvPr/>
        </p:nvSpPr>
        <p:spPr>
          <a:xfrm>
            <a:off x="6309360" y="1188720"/>
            <a:ext cx="411480" cy="411480"/>
          </a:xfrm>
          <a:prstGeom prst="ellipse">
            <a:avLst/>
          </a:prstGeom>
          <a:solidFill>
            <a:schemeClr val="accent3"/>
          </a:solidFill>
          <a:ln w="12700">
            <a:solidFill>
              <a:schemeClr val="accent3"/>
            </a:solidFill>
            <a:prstDash val="solid"/>
          </a:ln>
        </p:spPr>
      </p:sp>
      <p:pic>
        <p:nvPicPr>
          <p:cNvPr id="12" name="icon" descr="preencoded.png">    </p:cNvPr>
          <p:cNvPicPr>
            <a:picLocks noChangeAspect="1"/>
          </p:cNvPicPr>
          <p:nvPr/>
        </p:nvPicPr>
        <p:blipFill>
          <a:blip r:embed="rId2"/>
          <a:stretch>
            <a:fillRect/>
          </a:stretch>
        </p:blipFill>
        <p:spPr>
          <a:xfrm>
            <a:off x="6408115" y="1287475"/>
            <a:ext cx="213970" cy="213970"/>
          </a:xfrm>
          <a:prstGeom prst="rect">
            <a:avLst/>
          </a:prstGeom>
        </p:spPr>
      </p:pic>
      <p:sp>
        <p:nvSpPr>
          <p:cNvPr id="13" name="Text 9"/>
          <p:cNvSpPr txBox="1"/>
          <p:nvPr/>
        </p:nvSpPr>
        <p:spPr>
          <a:xfrm>
            <a:off x="6812280" y="1188720"/>
            <a:ext cx="1645920" cy="411480"/>
          </a:xfrm>
          <a:prstGeom prst="rect">
            <a:avLst/>
          </a:prstGeom>
          <a:noFill/>
          <a:ln/>
        </p:spPr>
        <p:txBody>
          <a:bodyPr wrap="square" lIns="0" tIns="0" rIns="0" bIns="0" rtlCol="0" anchor="ctr"/>
          <a:lstStyle/>
          <a:p>
            <a:pPr indent="0" marL="0">
              <a:buNone/>
            </a:pPr>
            <a:r>
              <a:rPr lang="en-US" sz="1200" b="1" dirty="0">
                <a:solidFill>
                  <a:schemeClr val="tx2"/>
                </a:solidFill>
              </a:rPr>
              <a:t>Komponen Lingkungan Fisik</a:t>
            </a:r>
            <a:endParaRPr lang="en-US" sz="1200" dirty="0"/>
          </a:p>
        </p:txBody>
      </p:sp>
      <p:sp>
        <p:nvSpPr>
          <p:cNvPr id="14" name="Text 10"/>
          <p:cNvSpPr txBox="1"/>
          <p:nvPr/>
        </p:nvSpPr>
        <p:spPr>
          <a:xfrm>
            <a:off x="6309360" y="1673352"/>
            <a:ext cx="2148840" cy="658368"/>
          </a:xfrm>
          <a:prstGeom prst="rect">
            <a:avLst/>
          </a:prstGeom>
          <a:noFill/>
          <a:ln/>
        </p:spPr>
        <p:txBody>
          <a:bodyPr wrap="square" lIns="0" tIns="0" rIns="0" bIns="0" rtlCol="0" anchor="t"/>
          <a:lstStyle/>
          <a:p>
            <a:pPr indent="0" marL="0">
              <a:buNone/>
            </a:pPr>
            <a:r>
              <a:rPr lang="en-US" sz="1050" dirty="0">
                <a:solidFill>
                  <a:schemeClr val="tx1"/>
                </a:solidFill>
              </a:rPr>
              <a:t>Asrama sehat, sanitasi baik, bangunan aman, ruang belajar layak.</a:t>
            </a:r>
            <a:endParaRPr lang="en-US" sz="1050" dirty="0"/>
          </a:p>
        </p:txBody>
      </p:sp>
      <p:sp>
        <p:nvSpPr>
          <p:cNvPr id="15" name="card"/>
          <p:cNvSpPr/>
          <p:nvPr/>
        </p:nvSpPr>
        <p:spPr>
          <a:xfrm>
            <a:off x="3611880" y="2514600"/>
            <a:ext cx="2377440" cy="1325880"/>
          </a:xfrm>
          <a:prstGeom prst="roundRect">
            <a:avLst>
              <a:gd name="adj" fmla="val 827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6" name="icon-bg"/>
          <p:cNvSpPr/>
          <p:nvPr/>
        </p:nvSpPr>
        <p:spPr>
          <a:xfrm>
            <a:off x="3749040" y="2651760"/>
            <a:ext cx="411480" cy="411480"/>
          </a:xfrm>
          <a:prstGeom prst="ellipse">
            <a:avLst/>
          </a:prstGeom>
          <a:solidFill>
            <a:schemeClr val="accent3"/>
          </a:solidFill>
          <a:ln w="12700">
            <a:solidFill>
              <a:schemeClr val="accent3"/>
            </a:solidFill>
            <a:prstDash val="solid"/>
          </a:ln>
        </p:spPr>
      </p:sp>
      <p:pic>
        <p:nvPicPr>
          <p:cNvPr id="17" name="icon" descr="preencoded.png">    </p:cNvPr>
          <p:cNvPicPr>
            <a:picLocks noChangeAspect="1"/>
          </p:cNvPicPr>
          <p:nvPr/>
        </p:nvPicPr>
        <p:blipFill>
          <a:blip r:embed="rId3"/>
          <a:stretch>
            <a:fillRect/>
          </a:stretch>
        </p:blipFill>
        <p:spPr>
          <a:xfrm>
            <a:off x="3847795" y="2750515"/>
            <a:ext cx="213970" cy="213970"/>
          </a:xfrm>
          <a:prstGeom prst="rect">
            <a:avLst/>
          </a:prstGeom>
        </p:spPr>
      </p:pic>
      <p:sp>
        <p:nvSpPr>
          <p:cNvPr id="18" name="Text 13"/>
          <p:cNvSpPr txBox="1"/>
          <p:nvPr/>
        </p:nvSpPr>
        <p:spPr>
          <a:xfrm>
            <a:off x="4251960" y="2651760"/>
            <a:ext cx="1645920" cy="411480"/>
          </a:xfrm>
          <a:prstGeom prst="rect">
            <a:avLst/>
          </a:prstGeom>
          <a:noFill/>
          <a:ln/>
        </p:spPr>
        <p:txBody>
          <a:bodyPr wrap="square" lIns="0" tIns="0" rIns="0" bIns="0" rtlCol="0" anchor="ctr"/>
          <a:lstStyle/>
          <a:p>
            <a:pPr indent="0" marL="0">
              <a:buNone/>
            </a:pPr>
            <a:r>
              <a:rPr lang="en-US" sz="1200" b="1" dirty="0">
                <a:solidFill>
                  <a:schemeClr val="tx2"/>
                </a:solidFill>
              </a:rPr>
              <a:t>Indikator Lingkungan</a:t>
            </a:r>
            <a:endParaRPr lang="en-US" sz="1200" dirty="0"/>
          </a:p>
        </p:txBody>
      </p:sp>
      <p:sp>
        <p:nvSpPr>
          <p:cNvPr id="19" name="Text 14"/>
          <p:cNvSpPr txBox="1"/>
          <p:nvPr/>
        </p:nvSpPr>
        <p:spPr>
          <a:xfrm>
            <a:off x="3749040" y="3136392"/>
            <a:ext cx="2148840" cy="658368"/>
          </a:xfrm>
          <a:prstGeom prst="rect">
            <a:avLst/>
          </a:prstGeom>
          <a:noFill/>
          <a:ln/>
        </p:spPr>
        <p:txBody>
          <a:bodyPr wrap="square" lIns="0" tIns="0" rIns="0" bIns="0" rtlCol="0" anchor="t"/>
          <a:lstStyle/>
          <a:p>
            <a:pPr indent="0" marL="0">
              <a:buNone/>
            </a:pPr>
            <a:r>
              <a:rPr lang="en-US" sz="1050" dirty="0">
                <a:solidFill>
                  <a:schemeClr val="tx1"/>
                </a:solidFill>
              </a:rPr>
              <a:t>Asrama sehat dan layak, sanitasi memadai, keamanan terjamin.</a:t>
            </a:r>
            <a:endParaRPr lang="en-US" sz="1050" dirty="0"/>
          </a:p>
        </p:txBody>
      </p:sp>
      <p:sp>
        <p:nvSpPr>
          <p:cNvPr id="20" name="card"/>
          <p:cNvSpPr/>
          <p:nvPr/>
        </p:nvSpPr>
        <p:spPr>
          <a:xfrm>
            <a:off x="6172200" y="2514600"/>
            <a:ext cx="2377440" cy="1325880"/>
          </a:xfrm>
          <a:prstGeom prst="roundRect">
            <a:avLst>
              <a:gd name="adj" fmla="val 827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1" name="icon-bg"/>
          <p:cNvSpPr/>
          <p:nvPr/>
        </p:nvSpPr>
        <p:spPr>
          <a:xfrm>
            <a:off x="6309360" y="2651760"/>
            <a:ext cx="411480" cy="411480"/>
          </a:xfrm>
          <a:prstGeom prst="ellipse">
            <a:avLst/>
          </a:prstGeom>
          <a:solidFill>
            <a:schemeClr val="accent3"/>
          </a:solidFill>
          <a:ln w="12700">
            <a:solidFill>
              <a:schemeClr val="accent3"/>
            </a:solidFill>
            <a:prstDash val="solid"/>
          </a:ln>
        </p:spPr>
      </p:sp>
      <p:pic>
        <p:nvPicPr>
          <p:cNvPr id="22" name="icon" descr="preencoded.png">    </p:cNvPr>
          <p:cNvPicPr>
            <a:picLocks noChangeAspect="1"/>
          </p:cNvPicPr>
          <p:nvPr/>
        </p:nvPicPr>
        <p:blipFill>
          <a:blip r:embed="rId4"/>
          <a:stretch>
            <a:fillRect/>
          </a:stretch>
        </p:blipFill>
        <p:spPr>
          <a:xfrm>
            <a:off x="6408115" y="2750515"/>
            <a:ext cx="213970" cy="213970"/>
          </a:xfrm>
          <a:prstGeom prst="rect">
            <a:avLst/>
          </a:prstGeom>
        </p:spPr>
      </p:pic>
      <p:sp>
        <p:nvSpPr>
          <p:cNvPr id="23" name="Text 17"/>
          <p:cNvSpPr txBox="1"/>
          <p:nvPr/>
        </p:nvSpPr>
        <p:spPr>
          <a:xfrm>
            <a:off x="6812280" y="2651760"/>
            <a:ext cx="1645920" cy="411480"/>
          </a:xfrm>
          <a:prstGeom prst="rect">
            <a:avLst/>
          </a:prstGeom>
          <a:noFill/>
          <a:ln/>
        </p:spPr>
        <p:txBody>
          <a:bodyPr wrap="square" lIns="0" tIns="0" rIns="0" bIns="0" rtlCol="0" anchor="ctr"/>
          <a:lstStyle/>
          <a:p>
            <a:pPr indent="0" marL="0">
              <a:buNone/>
            </a:pPr>
            <a:r>
              <a:rPr lang="en-US" sz="1200" b="1" dirty="0">
                <a:solidFill>
                  <a:schemeClr val="tx2"/>
                </a:solidFill>
              </a:rPr>
              <a:t>Prinsip Partisipasi Anak</a:t>
            </a:r>
            <a:endParaRPr lang="en-US" sz="1200" dirty="0"/>
          </a:p>
        </p:txBody>
      </p:sp>
      <p:sp>
        <p:nvSpPr>
          <p:cNvPr id="24" name="Text 18"/>
          <p:cNvSpPr txBox="1"/>
          <p:nvPr/>
        </p:nvSpPr>
        <p:spPr>
          <a:xfrm>
            <a:off x="6309360" y="3136392"/>
            <a:ext cx="2148840" cy="658368"/>
          </a:xfrm>
          <a:prstGeom prst="rect">
            <a:avLst/>
          </a:prstGeom>
          <a:noFill/>
          <a:ln/>
        </p:spPr>
        <p:txBody>
          <a:bodyPr wrap="square" lIns="0" tIns="0" rIns="0" bIns="0" rtlCol="0" anchor="t"/>
          <a:lstStyle/>
          <a:p>
            <a:pPr indent="0" marL="0">
              <a:buNone/>
            </a:pPr>
            <a:r>
              <a:rPr lang="en-US" sz="1050" dirty="0">
                <a:solidFill>
                  <a:schemeClr val="tx1"/>
                </a:solidFill>
              </a:rPr>
              <a:t>Santri berdaya dan bersuara — dasar pemberdayaan santri.</a:t>
            </a:r>
            <a:endParaRPr lang="en-US" sz="1050" dirty="0"/>
          </a:p>
        </p:txBody>
      </p:sp>
      <p:sp>
        <p:nvSpPr>
          <p:cNvPr id="25" name="Shape 19"/>
          <p:cNvSpPr/>
          <p:nvPr/>
        </p:nvSpPr>
        <p:spPr>
          <a:xfrm>
            <a:off x="457200" y="4069080"/>
            <a:ext cx="8229600" cy="548640"/>
          </a:xfrm>
          <a:prstGeom prst="roundRect">
            <a:avLst>
              <a:gd name="adj" fmla="val 16667"/>
            </a:avLst>
          </a:prstGeom>
          <a:solidFill>
            <a:srgbClr val="FBF3DD"/>
          </a:solidFill>
          <a:ln w="12700">
            <a:solidFill>
              <a:schemeClr val="accent2"/>
            </a:solidFill>
            <a:prstDash val="solid"/>
          </a:ln>
        </p:spPr>
      </p:sp>
      <p:sp>
        <p:nvSpPr>
          <p:cNvPr id="26" name="Text 20"/>
          <p:cNvSpPr txBox="1"/>
          <p:nvPr/>
        </p:nvSpPr>
        <p:spPr>
          <a:xfrm>
            <a:off x="640080" y="4069080"/>
            <a:ext cx="7863840" cy="548640"/>
          </a:xfrm>
          <a:prstGeom prst="rect">
            <a:avLst/>
          </a:prstGeom>
          <a:noFill/>
          <a:ln/>
        </p:spPr>
        <p:txBody>
          <a:bodyPr wrap="square" lIns="0" tIns="0" rIns="0" bIns="0" rtlCol="0" anchor="ctr"/>
          <a:lstStyle/>
          <a:p>
            <a:pPr indent="0" marL="0">
              <a:buNone/>
            </a:pPr>
            <a:r>
              <a:rPr lang="en-US" sz="1250" b="1" dirty="0">
                <a:solidFill>
                  <a:schemeClr val="tx2"/>
                </a:solidFill>
              </a:rPr>
              <a:t>Tidak ada pesantren yang ramah anak tanpa lingkungan yang sehat. Pesantren Sehat adalah wujud nyata Pesantren Ramah Anak.</a:t>
            </a:r>
            <a:endParaRPr lang="en-US" sz="125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Peta Jalan KMA 91/2025 &amp; Integrasi Kesehatan</a:t>
            </a:r>
            <a:endParaRPr lang="en-US" sz="2600" dirty="0"/>
          </a:p>
        </p:txBody>
      </p:sp>
      <p:sp>
        <p:nvSpPr>
          <p:cNvPr id="3" name="Shape 1"/>
          <p:cNvSpPr/>
          <p:nvPr/>
        </p:nvSpPr>
        <p:spPr>
          <a:xfrm>
            <a:off x="594360" y="1207008"/>
            <a:ext cx="548640" cy="548640"/>
          </a:xfrm>
          <a:prstGeom prst="ellipse">
            <a:avLst/>
          </a:prstGeom>
          <a:solidFill>
            <a:schemeClr val="accent2"/>
          </a:solidFill>
          <a:ln w="38100">
            <a:solidFill>
              <a:srgbClr val="FFFFFF"/>
            </a:solidFill>
            <a:prstDash val="solid"/>
          </a:ln>
        </p:spPr>
      </p:sp>
      <p:sp>
        <p:nvSpPr>
          <p:cNvPr id="4" name="Text 2"/>
          <p:cNvSpPr txBox="1"/>
          <p:nvPr/>
        </p:nvSpPr>
        <p:spPr>
          <a:xfrm>
            <a:off x="594360" y="1207008"/>
            <a:ext cx="548640" cy="548640"/>
          </a:xfrm>
          <a:prstGeom prst="rect">
            <a:avLst/>
          </a:prstGeom>
          <a:noFill/>
          <a:ln/>
        </p:spPr>
        <p:txBody>
          <a:bodyPr wrap="square" lIns="0" tIns="0" rIns="0" bIns="0" rtlCol="0" anchor="ctr"/>
          <a:lstStyle/>
          <a:p>
            <a:pPr algn="ctr" indent="0" marL="0">
              <a:buNone/>
            </a:pPr>
            <a:r>
              <a:rPr lang="en-US" sz="1600" b="1" dirty="0">
                <a:solidFill>
                  <a:schemeClr val="tx2"/>
                </a:solidFill>
              </a:rPr>
              <a:t>1</a:t>
            </a:r>
            <a:endParaRPr lang="en-US" sz="1600" dirty="0"/>
          </a:p>
        </p:txBody>
      </p:sp>
      <p:sp>
        <p:nvSpPr>
          <p:cNvPr id="5" name="Text 3"/>
          <p:cNvSpPr txBox="1"/>
          <p:nvPr/>
        </p:nvSpPr>
        <p:spPr>
          <a:xfrm>
            <a:off x="1280160" y="1024128"/>
            <a:ext cx="1737360" cy="320040"/>
          </a:xfrm>
          <a:prstGeom prst="rect">
            <a:avLst/>
          </a:prstGeom>
          <a:noFill/>
          <a:ln/>
        </p:spPr>
        <p:txBody>
          <a:bodyPr wrap="square" lIns="0" tIns="0" rIns="0" bIns="0" rtlCol="0" anchor="ctr"/>
          <a:lstStyle/>
          <a:p>
            <a:pPr indent="0" marL="0">
              <a:buNone/>
            </a:pPr>
            <a:r>
              <a:rPr lang="en-US" sz="1200" b="1" dirty="0">
                <a:solidFill>
                  <a:schemeClr val="accent2"/>
                </a:solidFill>
              </a:rPr>
              <a:t>2025–2026</a:t>
            </a:r>
            <a:endParaRPr lang="en-US" sz="1200" dirty="0"/>
          </a:p>
        </p:txBody>
      </p:sp>
      <p:sp>
        <p:nvSpPr>
          <p:cNvPr id="6" name="Text 4"/>
          <p:cNvSpPr txBox="1"/>
          <p:nvPr/>
        </p:nvSpPr>
        <p:spPr>
          <a:xfrm>
            <a:off x="1280160" y="1325880"/>
            <a:ext cx="1737360" cy="347472"/>
          </a:xfrm>
          <a:prstGeom prst="rect">
            <a:avLst/>
          </a:prstGeom>
          <a:noFill/>
          <a:ln/>
        </p:spPr>
        <p:txBody>
          <a:bodyPr wrap="square" lIns="0" tIns="0" rIns="0" bIns="0" rtlCol="0" anchor="ctr"/>
          <a:lstStyle/>
          <a:p>
            <a:pPr indent="0" marL="0">
              <a:buNone/>
            </a:pPr>
            <a:r>
              <a:rPr lang="en-US" sz="1500" b="1" dirty="0">
                <a:solidFill>
                  <a:schemeClr val="tx2"/>
                </a:solidFill>
              </a:rPr>
              <a:t>Penguatan Dasar</a:t>
            </a:r>
            <a:endParaRPr lang="en-US" sz="1500" dirty="0"/>
          </a:p>
        </p:txBody>
      </p:sp>
      <p:sp>
        <p:nvSpPr>
          <p:cNvPr id="7" name="card"/>
          <p:cNvSpPr/>
          <p:nvPr/>
        </p:nvSpPr>
        <p:spPr>
          <a:xfrm>
            <a:off x="457200" y="1965960"/>
            <a:ext cx="2606040" cy="1051560"/>
          </a:xfrm>
          <a:prstGeom prst="roundRect">
            <a:avLst>
              <a:gd name="adj" fmla="val 10435"/>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8" name="Text 6"/>
          <p:cNvSpPr txBox="1"/>
          <p:nvPr/>
        </p:nvSpPr>
        <p:spPr>
          <a:xfrm>
            <a:off x="594360" y="2029968"/>
            <a:ext cx="2331720" cy="914400"/>
          </a:xfrm>
          <a:prstGeom prst="rect">
            <a:avLst/>
          </a:prstGeom>
          <a:noFill/>
          <a:ln/>
        </p:spPr>
        <p:txBody>
          <a:bodyPr wrap="square" lIns="0" tIns="0" rIns="0" bIns="0" rtlCol="0" anchor="t"/>
          <a:lstStyle/>
          <a:p>
            <a:pPr indent="0" marL="0">
              <a:buNone/>
            </a:pPr>
            <a:r>
              <a:rPr lang="en-US" sz="1000" b="1" dirty="0">
                <a:solidFill>
                  <a:srgbClr val="6B7C74"/>
                </a:solidFill>
              </a:rPr>
              <a:t>Fokus KMA</a:t>
            </a:r>
            <a:endParaRPr lang="en-US" sz="1000" dirty="0"/>
          </a:p>
          <a:p>
            <a:pPr indent="0" marL="0">
              <a:buNone/>
            </a:pPr>
            <a:r>
              <a:rPr lang="en-US" sz="1100" dirty="0">
                <a:solidFill>
                  <a:schemeClr val="tx1"/>
                </a:solidFill>
              </a:rPr>
              <a:t>Sosialisasi, peningkatan kapasitas SDM, pembentukan gugus tugas &amp; satgas.</a:t>
            </a:r>
            <a:endParaRPr lang="en-US" sz="1000" dirty="0"/>
          </a:p>
        </p:txBody>
      </p:sp>
      <p:sp>
        <p:nvSpPr>
          <p:cNvPr id="9" name="card"/>
          <p:cNvSpPr/>
          <p:nvPr/>
        </p:nvSpPr>
        <p:spPr>
          <a:xfrm>
            <a:off x="457200" y="3154680"/>
            <a:ext cx="2606040" cy="1325880"/>
          </a:xfrm>
          <a:prstGeom prst="roundRect">
            <a:avLst>
              <a:gd name="adj" fmla="val 8276"/>
            </a:avLst>
          </a:prstGeom>
          <a:solidFill>
            <a:schemeClr val="accent6"/>
          </a:solidFill>
          <a:ln w="12700">
            <a:solidFill>
              <a:schemeClr val="accent6"/>
            </a:solidFill>
            <a:prstDash val="solid"/>
          </a:ln>
          <a:effectLst>
            <a:outerShdw sx="100000" sy="100000" kx="0" ky="0" algn="bl" rotWithShape="0" blurRad="76200" dist="25400" dir="5400000">
              <a:srgbClr val="000000">
                <a:alpha val="12000"/>
              </a:srgbClr>
            </a:outerShdw>
          </a:effectLst>
        </p:spPr>
      </p:sp>
      <p:sp>
        <p:nvSpPr>
          <p:cNvPr id="10" name="Text 8"/>
          <p:cNvSpPr txBox="1"/>
          <p:nvPr/>
        </p:nvSpPr>
        <p:spPr>
          <a:xfrm>
            <a:off x="594360" y="3218688"/>
            <a:ext cx="2331720" cy="1188720"/>
          </a:xfrm>
          <a:prstGeom prst="rect">
            <a:avLst/>
          </a:prstGeom>
          <a:noFill/>
          <a:ln/>
        </p:spPr>
        <p:txBody>
          <a:bodyPr wrap="square" lIns="0" tIns="0" rIns="0" bIns="0" rtlCol="0" anchor="t"/>
          <a:lstStyle/>
          <a:p>
            <a:pPr indent="0" marL="0">
              <a:buNone/>
            </a:pPr>
            <a:r>
              <a:rPr lang="en-US" sz="1000" b="1" dirty="0">
                <a:solidFill>
                  <a:schemeClr val="accent1"/>
                </a:solidFill>
              </a:rPr>
              <a:t>Integrasi Pesantren Sehat</a:t>
            </a:r>
            <a:endParaRPr lang="en-US" sz="1000" dirty="0"/>
          </a:p>
          <a:p>
            <a:pPr indent="0" marL="0">
              <a:buNone/>
            </a:pPr>
            <a:r>
              <a:rPr lang="en-US" sz="1100" dirty="0">
                <a:solidFill>
                  <a:schemeClr val="tx2"/>
                </a:solidFill>
              </a:rPr>
              <a:t>Asesmen awal sanitasi &amp; PHBS; SOP kebersihan; pembentukan kader Santri Husada.</a:t>
            </a:r>
            <a:endParaRPr lang="en-US" sz="1000" dirty="0"/>
          </a:p>
        </p:txBody>
      </p:sp>
      <p:sp>
        <p:nvSpPr>
          <p:cNvPr id="11" name="Shape 9"/>
          <p:cNvSpPr/>
          <p:nvPr/>
        </p:nvSpPr>
        <p:spPr>
          <a:xfrm>
            <a:off x="3401568" y="1207008"/>
            <a:ext cx="548640" cy="548640"/>
          </a:xfrm>
          <a:prstGeom prst="ellipse">
            <a:avLst/>
          </a:prstGeom>
          <a:solidFill>
            <a:schemeClr val="accent1"/>
          </a:solidFill>
          <a:ln w="38100">
            <a:solidFill>
              <a:srgbClr val="FFFFFF"/>
            </a:solidFill>
            <a:prstDash val="solid"/>
          </a:ln>
        </p:spPr>
      </p:sp>
      <p:sp>
        <p:nvSpPr>
          <p:cNvPr id="12" name="Text 10"/>
          <p:cNvSpPr txBox="1"/>
          <p:nvPr/>
        </p:nvSpPr>
        <p:spPr>
          <a:xfrm>
            <a:off x="3401568" y="1207008"/>
            <a:ext cx="548640" cy="54864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3" name="Text 11"/>
          <p:cNvSpPr txBox="1"/>
          <p:nvPr/>
        </p:nvSpPr>
        <p:spPr>
          <a:xfrm>
            <a:off x="4087368" y="1024128"/>
            <a:ext cx="1737360" cy="320040"/>
          </a:xfrm>
          <a:prstGeom prst="rect">
            <a:avLst/>
          </a:prstGeom>
          <a:noFill/>
          <a:ln/>
        </p:spPr>
        <p:txBody>
          <a:bodyPr wrap="square" lIns="0" tIns="0" rIns="0" bIns="0" rtlCol="0" anchor="ctr"/>
          <a:lstStyle/>
          <a:p>
            <a:pPr indent="0" marL="0">
              <a:buNone/>
            </a:pPr>
            <a:r>
              <a:rPr lang="en-US" sz="1200" b="1" dirty="0">
                <a:solidFill>
                  <a:schemeClr val="accent2"/>
                </a:solidFill>
              </a:rPr>
              <a:t>2027–2028</a:t>
            </a:r>
            <a:endParaRPr lang="en-US" sz="1200" dirty="0"/>
          </a:p>
        </p:txBody>
      </p:sp>
      <p:sp>
        <p:nvSpPr>
          <p:cNvPr id="14" name="Text 12"/>
          <p:cNvSpPr txBox="1"/>
          <p:nvPr/>
        </p:nvSpPr>
        <p:spPr>
          <a:xfrm>
            <a:off x="4087368" y="1325880"/>
            <a:ext cx="1737360" cy="347472"/>
          </a:xfrm>
          <a:prstGeom prst="rect">
            <a:avLst/>
          </a:prstGeom>
          <a:noFill/>
          <a:ln/>
        </p:spPr>
        <p:txBody>
          <a:bodyPr wrap="square" lIns="0" tIns="0" rIns="0" bIns="0" rtlCol="0" anchor="ctr"/>
          <a:lstStyle/>
          <a:p>
            <a:pPr indent="0" marL="0">
              <a:buNone/>
            </a:pPr>
            <a:r>
              <a:rPr lang="en-US" sz="1500" b="1" dirty="0">
                <a:solidFill>
                  <a:schemeClr val="tx2"/>
                </a:solidFill>
              </a:rPr>
              <a:t>Akselerasi</a:t>
            </a:r>
            <a:endParaRPr lang="en-US" sz="1500" dirty="0"/>
          </a:p>
        </p:txBody>
      </p:sp>
      <p:sp>
        <p:nvSpPr>
          <p:cNvPr id="15" name="card"/>
          <p:cNvSpPr/>
          <p:nvPr/>
        </p:nvSpPr>
        <p:spPr>
          <a:xfrm>
            <a:off x="3264408" y="1965960"/>
            <a:ext cx="2606040" cy="1051560"/>
          </a:xfrm>
          <a:prstGeom prst="roundRect">
            <a:avLst>
              <a:gd name="adj" fmla="val 10435"/>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6" name="Text 14"/>
          <p:cNvSpPr txBox="1"/>
          <p:nvPr/>
        </p:nvSpPr>
        <p:spPr>
          <a:xfrm>
            <a:off x="3401568" y="2029968"/>
            <a:ext cx="2331720" cy="914400"/>
          </a:xfrm>
          <a:prstGeom prst="rect">
            <a:avLst/>
          </a:prstGeom>
          <a:noFill/>
          <a:ln/>
        </p:spPr>
        <p:txBody>
          <a:bodyPr wrap="square" lIns="0" tIns="0" rIns="0" bIns="0" rtlCol="0" anchor="t"/>
          <a:lstStyle/>
          <a:p>
            <a:pPr indent="0" marL="0">
              <a:buNone/>
            </a:pPr>
            <a:r>
              <a:rPr lang="en-US" sz="1000" b="1" dirty="0">
                <a:solidFill>
                  <a:srgbClr val="6B7C74"/>
                </a:solidFill>
              </a:rPr>
              <a:t>Fokus KMA</a:t>
            </a:r>
            <a:endParaRPr lang="en-US" sz="1000" dirty="0"/>
          </a:p>
          <a:p>
            <a:pPr indent="0" marL="0">
              <a:buNone/>
            </a:pPr>
            <a:r>
              <a:rPr lang="en-US" sz="1100" dirty="0">
                <a:solidFill>
                  <a:schemeClr val="tx1"/>
                </a:solidFill>
              </a:rPr>
              <a:t>Perluasan implementasi dan pendampingan pesantren.</a:t>
            </a:r>
            <a:endParaRPr lang="en-US" sz="1000" dirty="0"/>
          </a:p>
        </p:txBody>
      </p:sp>
      <p:sp>
        <p:nvSpPr>
          <p:cNvPr id="17" name="card"/>
          <p:cNvSpPr/>
          <p:nvPr/>
        </p:nvSpPr>
        <p:spPr>
          <a:xfrm>
            <a:off x="3264408" y="3154680"/>
            <a:ext cx="2606040" cy="1325880"/>
          </a:xfrm>
          <a:prstGeom prst="roundRect">
            <a:avLst>
              <a:gd name="adj" fmla="val 8276"/>
            </a:avLst>
          </a:prstGeom>
          <a:solidFill>
            <a:schemeClr val="accent6"/>
          </a:solidFill>
          <a:ln w="12700">
            <a:solidFill>
              <a:schemeClr val="accent6"/>
            </a:solidFill>
            <a:prstDash val="solid"/>
          </a:ln>
          <a:effectLst>
            <a:outerShdw sx="100000" sy="100000" kx="0" ky="0" algn="bl" rotWithShape="0" blurRad="76200" dist="25400" dir="5400000">
              <a:srgbClr val="000000">
                <a:alpha val="12000"/>
              </a:srgbClr>
            </a:outerShdw>
          </a:effectLst>
        </p:spPr>
      </p:sp>
      <p:sp>
        <p:nvSpPr>
          <p:cNvPr id="18" name="Text 16"/>
          <p:cNvSpPr txBox="1"/>
          <p:nvPr/>
        </p:nvSpPr>
        <p:spPr>
          <a:xfrm>
            <a:off x="3401568" y="3218688"/>
            <a:ext cx="2331720" cy="1188720"/>
          </a:xfrm>
          <a:prstGeom prst="rect">
            <a:avLst/>
          </a:prstGeom>
          <a:noFill/>
          <a:ln/>
        </p:spPr>
        <p:txBody>
          <a:bodyPr wrap="square" lIns="0" tIns="0" rIns="0" bIns="0" rtlCol="0" anchor="t"/>
          <a:lstStyle/>
          <a:p>
            <a:pPr indent="0" marL="0">
              <a:buNone/>
            </a:pPr>
            <a:r>
              <a:rPr lang="en-US" sz="1000" b="1" dirty="0">
                <a:solidFill>
                  <a:schemeClr val="accent1"/>
                </a:solidFill>
              </a:rPr>
              <a:t>Integrasi Pesantren Sehat</a:t>
            </a:r>
            <a:endParaRPr lang="en-US" sz="1000" dirty="0"/>
          </a:p>
          <a:p>
            <a:pPr indent="0" marL="0">
              <a:buNone/>
            </a:pPr>
            <a:r>
              <a:rPr lang="en-US" sz="1100" dirty="0">
                <a:solidFill>
                  <a:schemeClr val="tx2"/>
                </a:solidFill>
              </a:rPr>
              <a:t>Perbaikan sarana WASH; Poskestren aktif; kemitraan dengan Puskesmas.</a:t>
            </a:r>
            <a:endParaRPr lang="en-US" sz="1000" dirty="0"/>
          </a:p>
        </p:txBody>
      </p:sp>
      <p:sp>
        <p:nvSpPr>
          <p:cNvPr id="19" name="Shape 17"/>
          <p:cNvSpPr/>
          <p:nvPr/>
        </p:nvSpPr>
        <p:spPr>
          <a:xfrm>
            <a:off x="6208776" y="1207008"/>
            <a:ext cx="548640" cy="548640"/>
          </a:xfrm>
          <a:prstGeom prst="ellipse">
            <a:avLst/>
          </a:prstGeom>
          <a:solidFill>
            <a:schemeClr val="accent1"/>
          </a:solidFill>
          <a:ln w="38100">
            <a:solidFill>
              <a:srgbClr val="FFFFFF"/>
            </a:solidFill>
            <a:prstDash val="solid"/>
          </a:ln>
        </p:spPr>
      </p:sp>
      <p:sp>
        <p:nvSpPr>
          <p:cNvPr id="20" name="Text 18"/>
          <p:cNvSpPr txBox="1"/>
          <p:nvPr/>
        </p:nvSpPr>
        <p:spPr>
          <a:xfrm>
            <a:off x="6208776" y="1207008"/>
            <a:ext cx="548640" cy="54864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21" name="Text 19"/>
          <p:cNvSpPr txBox="1"/>
          <p:nvPr/>
        </p:nvSpPr>
        <p:spPr>
          <a:xfrm>
            <a:off x="6894576" y="1024128"/>
            <a:ext cx="1737360" cy="320040"/>
          </a:xfrm>
          <a:prstGeom prst="rect">
            <a:avLst/>
          </a:prstGeom>
          <a:noFill/>
          <a:ln/>
        </p:spPr>
        <p:txBody>
          <a:bodyPr wrap="square" lIns="0" tIns="0" rIns="0" bIns="0" rtlCol="0" anchor="ctr"/>
          <a:lstStyle/>
          <a:p>
            <a:pPr indent="0" marL="0">
              <a:buNone/>
            </a:pPr>
            <a:r>
              <a:rPr lang="en-US" sz="1200" b="1" dirty="0">
                <a:solidFill>
                  <a:schemeClr val="accent2"/>
                </a:solidFill>
              </a:rPr>
              <a:t>2029</a:t>
            </a:r>
            <a:endParaRPr lang="en-US" sz="1200" dirty="0"/>
          </a:p>
        </p:txBody>
      </p:sp>
      <p:sp>
        <p:nvSpPr>
          <p:cNvPr id="22" name="Text 20"/>
          <p:cNvSpPr txBox="1"/>
          <p:nvPr/>
        </p:nvSpPr>
        <p:spPr>
          <a:xfrm>
            <a:off x="6894576" y="1325880"/>
            <a:ext cx="1737360" cy="347472"/>
          </a:xfrm>
          <a:prstGeom prst="rect">
            <a:avLst/>
          </a:prstGeom>
          <a:noFill/>
          <a:ln/>
        </p:spPr>
        <p:txBody>
          <a:bodyPr wrap="square" lIns="0" tIns="0" rIns="0" bIns="0" rtlCol="0" anchor="ctr"/>
          <a:lstStyle/>
          <a:p>
            <a:pPr indent="0" marL="0">
              <a:buNone/>
            </a:pPr>
            <a:r>
              <a:rPr lang="en-US" sz="1500" b="1" dirty="0">
                <a:solidFill>
                  <a:schemeClr val="tx2"/>
                </a:solidFill>
              </a:rPr>
              <a:t>Kemandirian</a:t>
            </a:r>
            <a:endParaRPr lang="en-US" sz="1500" dirty="0"/>
          </a:p>
        </p:txBody>
      </p:sp>
      <p:sp>
        <p:nvSpPr>
          <p:cNvPr id="23" name="card"/>
          <p:cNvSpPr/>
          <p:nvPr/>
        </p:nvSpPr>
        <p:spPr>
          <a:xfrm>
            <a:off x="6071616" y="1965960"/>
            <a:ext cx="2606040" cy="1051560"/>
          </a:xfrm>
          <a:prstGeom prst="roundRect">
            <a:avLst>
              <a:gd name="adj" fmla="val 10435"/>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4" name="Text 22"/>
          <p:cNvSpPr txBox="1"/>
          <p:nvPr/>
        </p:nvSpPr>
        <p:spPr>
          <a:xfrm>
            <a:off x="6208776" y="2029968"/>
            <a:ext cx="2331720" cy="914400"/>
          </a:xfrm>
          <a:prstGeom prst="rect">
            <a:avLst/>
          </a:prstGeom>
          <a:noFill/>
          <a:ln/>
        </p:spPr>
        <p:txBody>
          <a:bodyPr wrap="square" lIns="0" tIns="0" rIns="0" bIns="0" rtlCol="0" anchor="t"/>
          <a:lstStyle/>
          <a:p>
            <a:pPr indent="0" marL="0">
              <a:buNone/>
            </a:pPr>
            <a:r>
              <a:rPr lang="en-US" sz="1000" b="1" dirty="0">
                <a:solidFill>
                  <a:srgbClr val="6B7C74"/>
                </a:solidFill>
              </a:rPr>
              <a:t>Fokus KMA</a:t>
            </a:r>
            <a:endParaRPr lang="en-US" sz="1000" dirty="0"/>
          </a:p>
          <a:p>
            <a:pPr indent="0" marL="0">
              <a:buNone/>
            </a:pPr>
            <a:r>
              <a:rPr lang="en-US" sz="1100" dirty="0">
                <a:solidFill>
                  <a:schemeClr val="tx1"/>
                </a:solidFill>
              </a:rPr>
              <a:t>Pesantren menjalankan prinsip ramah anak secara mandiri.</a:t>
            </a:r>
            <a:endParaRPr lang="en-US" sz="1000" dirty="0"/>
          </a:p>
        </p:txBody>
      </p:sp>
      <p:sp>
        <p:nvSpPr>
          <p:cNvPr id="25" name="card"/>
          <p:cNvSpPr/>
          <p:nvPr/>
        </p:nvSpPr>
        <p:spPr>
          <a:xfrm>
            <a:off x="6071616" y="3154680"/>
            <a:ext cx="2606040" cy="1325880"/>
          </a:xfrm>
          <a:prstGeom prst="roundRect">
            <a:avLst>
              <a:gd name="adj" fmla="val 8276"/>
            </a:avLst>
          </a:prstGeom>
          <a:solidFill>
            <a:schemeClr val="accent6"/>
          </a:solidFill>
          <a:ln w="12700">
            <a:solidFill>
              <a:schemeClr val="accent6"/>
            </a:solidFill>
            <a:prstDash val="solid"/>
          </a:ln>
          <a:effectLst>
            <a:outerShdw sx="100000" sy="100000" kx="0" ky="0" algn="bl" rotWithShape="0" blurRad="76200" dist="25400" dir="5400000">
              <a:srgbClr val="000000">
                <a:alpha val="12000"/>
              </a:srgbClr>
            </a:outerShdw>
          </a:effectLst>
        </p:spPr>
      </p:sp>
      <p:sp>
        <p:nvSpPr>
          <p:cNvPr id="26" name="Text 24"/>
          <p:cNvSpPr txBox="1"/>
          <p:nvPr/>
        </p:nvSpPr>
        <p:spPr>
          <a:xfrm>
            <a:off x="6208776" y="3218688"/>
            <a:ext cx="2331720" cy="1188720"/>
          </a:xfrm>
          <a:prstGeom prst="rect">
            <a:avLst/>
          </a:prstGeom>
          <a:noFill/>
          <a:ln/>
        </p:spPr>
        <p:txBody>
          <a:bodyPr wrap="square" lIns="0" tIns="0" rIns="0" bIns="0" rtlCol="0" anchor="t"/>
          <a:lstStyle/>
          <a:p>
            <a:pPr indent="0" marL="0">
              <a:buNone/>
            </a:pPr>
            <a:r>
              <a:rPr lang="en-US" sz="1000" b="1" dirty="0">
                <a:solidFill>
                  <a:schemeClr val="accent1"/>
                </a:solidFill>
              </a:rPr>
              <a:t>Integrasi Pesantren Sehat</a:t>
            </a:r>
            <a:endParaRPr lang="en-US" sz="1000" dirty="0"/>
          </a:p>
          <a:p>
            <a:pPr indent="0" marL="0">
              <a:buNone/>
            </a:pPr>
            <a:r>
              <a:rPr lang="en-US" sz="1100" dirty="0">
                <a:solidFill>
                  <a:schemeClr val="tx2"/>
                </a:solidFill>
              </a:rPr>
              <a:t>Program kesehatan dikelola mandiri; Indeks Pesantren Sehat jadi bagian evaluasi.</a:t>
            </a:r>
            <a:endParaRPr lang="en-US" sz="1000" dirty="0"/>
          </a:p>
        </p:txBody>
      </p:sp>
      <p:sp>
        <p:nvSpPr>
          <p:cNvPr id="27" name="Text 25"/>
          <p:cNvSpPr txBox="1"/>
          <p:nvPr/>
        </p:nvSpPr>
        <p:spPr>
          <a:xfrm>
            <a:off x="457200" y="4507992"/>
            <a:ext cx="8229600" cy="256032"/>
          </a:xfrm>
          <a:prstGeom prst="rect">
            <a:avLst/>
          </a:prstGeom>
          <a:noFill/>
          <a:ln/>
        </p:spPr>
        <p:txBody>
          <a:bodyPr wrap="square" lIns="0" tIns="0" rIns="0" bIns="0" rtlCol="0" anchor="ctr"/>
          <a:lstStyle/>
          <a:p>
            <a:pPr indent="0" marL="0">
              <a:buNone/>
            </a:pPr>
            <a:r>
              <a:rPr lang="en-US" sz="1000" i="1" dirty="0">
                <a:solidFill>
                  <a:schemeClr val="accent1"/>
                </a:solidFill>
              </a:rPr>
              <a:t>2026: kita berada di fase Penguatan Dasar — saat yang tepat menanamkan standar kesehatan.</a:t>
            </a:r>
            <a:endParaRPr lang="en-US" sz="10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Kerangka Konseptual Pesantren Sehat</a:t>
            </a:r>
            <a:endParaRPr lang="en-US" sz="2600" dirty="0"/>
          </a:p>
        </p:txBody>
      </p:sp>
      <p:sp>
        <p:nvSpPr>
          <p:cNvPr id="3" name="Shape 1"/>
          <p:cNvSpPr/>
          <p:nvPr/>
        </p:nvSpPr>
        <p:spPr>
          <a:xfrm>
            <a:off x="2286000" y="1005840"/>
            <a:ext cx="4572000" cy="731520"/>
          </a:xfrm>
          <a:prstGeom prst="roundRect">
            <a:avLst>
              <a:gd name="adj" fmla="val 15000"/>
            </a:avLst>
          </a:prstGeom>
          <a:solidFill>
            <a:schemeClr val="tx2"/>
          </a:solidFill>
          <a:ln w="12700">
            <a:solidFill>
              <a:schemeClr val="tx2"/>
            </a:solidFill>
            <a:prstDash val="solid"/>
          </a:ln>
        </p:spPr>
      </p:sp>
      <p:sp>
        <p:nvSpPr>
          <p:cNvPr id="4" name="Text 2"/>
          <p:cNvSpPr txBox="1"/>
          <p:nvPr/>
        </p:nvSpPr>
        <p:spPr>
          <a:xfrm>
            <a:off x="2286000" y="1005840"/>
            <a:ext cx="4572000" cy="731520"/>
          </a:xfrm>
          <a:prstGeom prst="rect">
            <a:avLst/>
          </a:prstGeom>
          <a:noFill/>
          <a:ln/>
        </p:spPr>
        <p:txBody>
          <a:bodyPr wrap="square" lIns="0" tIns="0" rIns="0" bIns="0" rtlCol="0" anchor="ctr"/>
          <a:lstStyle/>
          <a:p>
            <a:pPr algn="ctr" indent="0" marL="0">
              <a:buNone/>
            </a:pPr>
            <a:r>
              <a:rPr lang="en-US" sz="1300" b="1" dirty="0">
                <a:solidFill>
                  <a:schemeClr val="accent2"/>
                </a:solidFill>
              </a:rPr>
              <a:t>NILAI-NILAI PESANTREN &amp; ISLAM</a:t>
            </a:r>
            <a:endParaRPr lang="en-US" sz="1300" dirty="0"/>
          </a:p>
          <a:p>
            <a:pPr algn="ctr" indent="0" marL="0">
              <a:buNone/>
            </a:pPr>
            <a:r>
              <a:rPr lang="en-US" sz="1150" dirty="0">
                <a:solidFill>
                  <a:srgbClr val="FFFFFF"/>
                </a:solidFill>
              </a:rPr>
              <a:t>Thaharah · Maslahah · Hifzh an-Nafs</a:t>
            </a:r>
            <a:endParaRPr lang="en-US" sz="1300" dirty="0"/>
          </a:p>
        </p:txBody>
      </p:sp>
      <p:sp>
        <p:nvSpPr>
          <p:cNvPr id="5" name="Shape 3"/>
          <p:cNvSpPr/>
          <p:nvPr/>
        </p:nvSpPr>
        <p:spPr>
          <a:xfrm>
            <a:off x="4389120" y="1801368"/>
            <a:ext cx="365760" cy="320040"/>
          </a:xfrm>
          <a:prstGeom prst="downArrow">
            <a:avLst/>
          </a:prstGeom>
          <a:solidFill>
            <a:schemeClr val="accent2"/>
          </a:solidFill>
          <a:ln w="12700">
            <a:solidFill>
              <a:schemeClr val="accent2"/>
            </a:solidFill>
            <a:prstDash val="solid"/>
          </a:ln>
        </p:spPr>
      </p:sp>
      <p:sp>
        <p:nvSpPr>
          <p:cNvPr id="6" name="card"/>
          <p:cNvSpPr/>
          <p:nvPr/>
        </p:nvSpPr>
        <p:spPr>
          <a:xfrm>
            <a:off x="457200" y="2194560"/>
            <a:ext cx="2560320" cy="1325880"/>
          </a:xfrm>
          <a:prstGeom prst="roundRect">
            <a:avLst>
              <a:gd name="adj" fmla="val 827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7" name="icon-bg"/>
          <p:cNvSpPr/>
          <p:nvPr/>
        </p:nvSpPr>
        <p:spPr>
          <a:xfrm>
            <a:off x="594360" y="2331720"/>
            <a:ext cx="502920" cy="502920"/>
          </a:xfrm>
          <a:prstGeom prst="ellipse">
            <a:avLst/>
          </a:prstGeom>
          <a:solidFill>
            <a:schemeClr val="accent1"/>
          </a:solidFill>
          <a:ln w="12700">
            <a:solidFill>
              <a:schemeClr val="accent1"/>
            </a:solidFill>
            <a:prstDash val="solid"/>
          </a:ln>
        </p:spPr>
      </p:sp>
      <p:pic>
        <p:nvPicPr>
          <p:cNvPr id="8" name="icon" descr="preencoded.png">    </p:cNvPr>
          <p:cNvPicPr>
            <a:picLocks noChangeAspect="1"/>
          </p:cNvPicPr>
          <p:nvPr/>
        </p:nvPicPr>
        <p:blipFill>
          <a:blip r:embed="rId1"/>
          <a:stretch>
            <a:fillRect/>
          </a:stretch>
        </p:blipFill>
        <p:spPr>
          <a:xfrm>
            <a:off x="715061" y="2452421"/>
            <a:ext cx="261518" cy="261518"/>
          </a:xfrm>
          <a:prstGeom prst="rect">
            <a:avLst/>
          </a:prstGeom>
        </p:spPr>
      </p:pic>
      <p:sp>
        <p:nvSpPr>
          <p:cNvPr id="9" name="Text 6"/>
          <p:cNvSpPr txBox="1"/>
          <p:nvPr/>
        </p:nvSpPr>
        <p:spPr>
          <a:xfrm>
            <a:off x="1188720" y="2331720"/>
            <a:ext cx="1737360" cy="502920"/>
          </a:xfrm>
          <a:prstGeom prst="rect">
            <a:avLst/>
          </a:prstGeom>
          <a:noFill/>
          <a:ln/>
        </p:spPr>
        <p:txBody>
          <a:bodyPr wrap="square" lIns="0" tIns="0" rIns="0" bIns="0" rtlCol="0" anchor="ctr"/>
          <a:lstStyle/>
          <a:p>
            <a:pPr indent="0" marL="0">
              <a:buNone/>
            </a:pPr>
            <a:r>
              <a:rPr lang="en-US" sz="1200" b="1" dirty="0">
                <a:solidFill>
                  <a:schemeClr val="tx2"/>
                </a:solidFill>
              </a:rPr>
              <a:t>PEMBUDAYAAN PHBS</a:t>
            </a:r>
            <a:endParaRPr lang="en-US" sz="1200" dirty="0"/>
          </a:p>
        </p:txBody>
      </p:sp>
      <p:sp>
        <p:nvSpPr>
          <p:cNvPr id="10" name="Text 7"/>
          <p:cNvSpPr txBox="1"/>
          <p:nvPr/>
        </p:nvSpPr>
        <p:spPr>
          <a:xfrm>
            <a:off x="594360" y="2907792"/>
            <a:ext cx="2286000" cy="548640"/>
          </a:xfrm>
          <a:prstGeom prst="rect">
            <a:avLst/>
          </a:prstGeom>
          <a:noFill/>
          <a:ln/>
        </p:spPr>
        <p:txBody>
          <a:bodyPr wrap="square" lIns="0" tIns="0" rIns="0" bIns="0" rtlCol="0" anchor="t"/>
          <a:lstStyle/>
          <a:p>
            <a:pPr indent="0" marL="0">
              <a:buNone/>
            </a:pPr>
            <a:r>
              <a:rPr lang="en-US" sz="1100" dirty="0">
                <a:solidFill>
                  <a:schemeClr val="tx1"/>
                </a:solidFill>
              </a:rPr>
              <a:t>Perubahan perilaku · Edukasi preventif</a:t>
            </a:r>
            <a:endParaRPr lang="en-US" sz="1100" dirty="0"/>
          </a:p>
        </p:txBody>
      </p:sp>
      <p:sp>
        <p:nvSpPr>
          <p:cNvPr id="11" name="Shape 8"/>
          <p:cNvSpPr/>
          <p:nvPr/>
        </p:nvSpPr>
        <p:spPr>
          <a:xfrm>
            <a:off x="3044952" y="2724912"/>
            <a:ext cx="219456" cy="274320"/>
          </a:xfrm>
          <a:prstGeom prst="rightArrow">
            <a:avLst/>
          </a:prstGeom>
          <a:solidFill>
            <a:schemeClr val="accent2"/>
          </a:solidFill>
          <a:ln w="12700">
            <a:solidFill>
              <a:schemeClr val="accent2"/>
            </a:solidFill>
            <a:prstDash val="solid"/>
          </a:ln>
        </p:spPr>
      </p:sp>
      <p:sp>
        <p:nvSpPr>
          <p:cNvPr id="12" name="card"/>
          <p:cNvSpPr/>
          <p:nvPr/>
        </p:nvSpPr>
        <p:spPr>
          <a:xfrm>
            <a:off x="3291840" y="2194560"/>
            <a:ext cx="2560320" cy="1325880"/>
          </a:xfrm>
          <a:prstGeom prst="roundRect">
            <a:avLst>
              <a:gd name="adj" fmla="val 827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3" name="icon-bg"/>
          <p:cNvSpPr/>
          <p:nvPr/>
        </p:nvSpPr>
        <p:spPr>
          <a:xfrm>
            <a:off x="3429000" y="2331720"/>
            <a:ext cx="502920" cy="502920"/>
          </a:xfrm>
          <a:prstGeom prst="ellipse">
            <a:avLst/>
          </a:prstGeom>
          <a:solidFill>
            <a:schemeClr val="accent1"/>
          </a:solidFill>
          <a:ln w="12700">
            <a:solidFill>
              <a:schemeClr val="accent1"/>
            </a:solidFill>
            <a:prstDash val="solid"/>
          </a:ln>
        </p:spPr>
      </p:sp>
      <p:pic>
        <p:nvPicPr>
          <p:cNvPr id="14" name="icon" descr="preencoded.png">    </p:cNvPr>
          <p:cNvPicPr>
            <a:picLocks noChangeAspect="1"/>
          </p:cNvPicPr>
          <p:nvPr/>
        </p:nvPicPr>
        <p:blipFill>
          <a:blip r:embed="rId2"/>
          <a:stretch>
            <a:fillRect/>
          </a:stretch>
        </p:blipFill>
        <p:spPr>
          <a:xfrm>
            <a:off x="3549701" y="2452421"/>
            <a:ext cx="261518" cy="261518"/>
          </a:xfrm>
          <a:prstGeom prst="rect">
            <a:avLst/>
          </a:prstGeom>
        </p:spPr>
      </p:pic>
      <p:sp>
        <p:nvSpPr>
          <p:cNvPr id="15" name="Text 11"/>
          <p:cNvSpPr txBox="1"/>
          <p:nvPr/>
        </p:nvSpPr>
        <p:spPr>
          <a:xfrm>
            <a:off x="4023360" y="2331720"/>
            <a:ext cx="1737360" cy="502920"/>
          </a:xfrm>
          <a:prstGeom prst="rect">
            <a:avLst/>
          </a:prstGeom>
          <a:noFill/>
          <a:ln/>
        </p:spPr>
        <p:txBody>
          <a:bodyPr wrap="square" lIns="0" tIns="0" rIns="0" bIns="0" rtlCol="0" anchor="ctr"/>
          <a:lstStyle/>
          <a:p>
            <a:pPr indent="0" marL="0">
              <a:buNone/>
            </a:pPr>
            <a:r>
              <a:rPr lang="en-US" sz="1200" b="1" dirty="0">
                <a:solidFill>
                  <a:schemeClr val="tx2"/>
                </a:solidFill>
              </a:rPr>
              <a:t>SANITASI LAYAK</a:t>
            </a:r>
            <a:endParaRPr lang="en-US" sz="1200" dirty="0"/>
          </a:p>
        </p:txBody>
      </p:sp>
      <p:sp>
        <p:nvSpPr>
          <p:cNvPr id="16" name="Text 12"/>
          <p:cNvSpPr txBox="1"/>
          <p:nvPr/>
        </p:nvSpPr>
        <p:spPr>
          <a:xfrm>
            <a:off x="3429000" y="2907792"/>
            <a:ext cx="2286000" cy="548640"/>
          </a:xfrm>
          <a:prstGeom prst="rect">
            <a:avLst/>
          </a:prstGeom>
          <a:noFill/>
          <a:ln/>
        </p:spPr>
        <p:txBody>
          <a:bodyPr wrap="square" lIns="0" tIns="0" rIns="0" bIns="0" rtlCol="0" anchor="t"/>
          <a:lstStyle/>
          <a:p>
            <a:pPr indent="0" marL="0">
              <a:buNone/>
            </a:pPr>
            <a:r>
              <a:rPr lang="en-US" sz="1100" dirty="0">
                <a:solidFill>
                  <a:schemeClr val="tx1"/>
                </a:solidFill>
              </a:rPr>
              <a:t>Water, Sanitation &amp; Hygiene (WASH) · Pengelolaan limbah</a:t>
            </a:r>
            <a:endParaRPr lang="en-US" sz="1100" dirty="0"/>
          </a:p>
        </p:txBody>
      </p:sp>
      <p:sp>
        <p:nvSpPr>
          <p:cNvPr id="17" name="Shape 13"/>
          <p:cNvSpPr/>
          <p:nvPr/>
        </p:nvSpPr>
        <p:spPr>
          <a:xfrm>
            <a:off x="5879592" y="2724912"/>
            <a:ext cx="219456" cy="274320"/>
          </a:xfrm>
          <a:prstGeom prst="rightArrow">
            <a:avLst/>
          </a:prstGeom>
          <a:solidFill>
            <a:schemeClr val="accent2"/>
          </a:solidFill>
          <a:ln w="12700">
            <a:solidFill>
              <a:schemeClr val="accent2"/>
            </a:solidFill>
            <a:prstDash val="solid"/>
          </a:ln>
        </p:spPr>
      </p:sp>
      <p:sp>
        <p:nvSpPr>
          <p:cNvPr id="18" name="card"/>
          <p:cNvSpPr/>
          <p:nvPr/>
        </p:nvSpPr>
        <p:spPr>
          <a:xfrm>
            <a:off x="6126480" y="2194560"/>
            <a:ext cx="2560320" cy="1325880"/>
          </a:xfrm>
          <a:prstGeom prst="roundRect">
            <a:avLst>
              <a:gd name="adj" fmla="val 827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9" name="icon-bg"/>
          <p:cNvSpPr/>
          <p:nvPr/>
        </p:nvSpPr>
        <p:spPr>
          <a:xfrm>
            <a:off x="6263640" y="2331720"/>
            <a:ext cx="502920" cy="502920"/>
          </a:xfrm>
          <a:prstGeom prst="ellipse">
            <a:avLst/>
          </a:prstGeom>
          <a:solidFill>
            <a:schemeClr val="accent1"/>
          </a:solidFill>
          <a:ln w="12700">
            <a:solidFill>
              <a:schemeClr val="accent1"/>
            </a:solidFill>
            <a:prstDash val="solid"/>
          </a:ln>
        </p:spPr>
      </p:sp>
      <p:pic>
        <p:nvPicPr>
          <p:cNvPr id="20" name="icon" descr="preencoded.png">    </p:cNvPr>
          <p:cNvPicPr>
            <a:picLocks noChangeAspect="1"/>
          </p:cNvPicPr>
          <p:nvPr/>
        </p:nvPicPr>
        <p:blipFill>
          <a:blip r:embed="rId3"/>
          <a:stretch>
            <a:fillRect/>
          </a:stretch>
        </p:blipFill>
        <p:spPr>
          <a:xfrm>
            <a:off x="6384341" y="2452421"/>
            <a:ext cx="261518" cy="261518"/>
          </a:xfrm>
          <a:prstGeom prst="rect">
            <a:avLst/>
          </a:prstGeom>
        </p:spPr>
      </p:pic>
      <p:sp>
        <p:nvSpPr>
          <p:cNvPr id="21" name="Text 16"/>
          <p:cNvSpPr txBox="1"/>
          <p:nvPr/>
        </p:nvSpPr>
        <p:spPr>
          <a:xfrm>
            <a:off x="6858000" y="2331720"/>
            <a:ext cx="1737360" cy="502920"/>
          </a:xfrm>
          <a:prstGeom prst="rect">
            <a:avLst/>
          </a:prstGeom>
          <a:noFill/>
          <a:ln/>
        </p:spPr>
        <p:txBody>
          <a:bodyPr wrap="square" lIns="0" tIns="0" rIns="0" bIns="0" rtlCol="0" anchor="ctr"/>
          <a:lstStyle/>
          <a:p>
            <a:pPr indent="0" marL="0">
              <a:buNone/>
            </a:pPr>
            <a:r>
              <a:rPr lang="en-US" sz="1200" b="1" dirty="0">
                <a:solidFill>
                  <a:schemeClr val="tx2"/>
                </a:solidFill>
              </a:rPr>
              <a:t>PEMBERDAYAAN SANTRI</a:t>
            </a:r>
            <a:endParaRPr lang="en-US" sz="1200" dirty="0"/>
          </a:p>
        </p:txBody>
      </p:sp>
      <p:sp>
        <p:nvSpPr>
          <p:cNvPr id="22" name="Text 17"/>
          <p:cNvSpPr txBox="1"/>
          <p:nvPr/>
        </p:nvSpPr>
        <p:spPr>
          <a:xfrm>
            <a:off x="6263640" y="2907792"/>
            <a:ext cx="2286000" cy="548640"/>
          </a:xfrm>
          <a:prstGeom prst="rect">
            <a:avLst/>
          </a:prstGeom>
          <a:noFill/>
          <a:ln/>
        </p:spPr>
        <p:txBody>
          <a:bodyPr wrap="square" lIns="0" tIns="0" rIns="0" bIns="0" rtlCol="0" anchor="t"/>
          <a:lstStyle/>
          <a:p>
            <a:pPr indent="0" marL="0">
              <a:buNone/>
            </a:pPr>
            <a:r>
              <a:rPr lang="en-US" sz="1100" dirty="0">
                <a:solidFill>
                  <a:schemeClr val="tx1"/>
                </a:solidFill>
              </a:rPr>
              <a:t>Poskestren · Santri Husada</a:t>
            </a:r>
            <a:endParaRPr lang="en-US" sz="1100" dirty="0"/>
          </a:p>
        </p:txBody>
      </p:sp>
      <p:sp>
        <p:nvSpPr>
          <p:cNvPr id="23" name="Shape 18"/>
          <p:cNvSpPr/>
          <p:nvPr/>
        </p:nvSpPr>
        <p:spPr>
          <a:xfrm>
            <a:off x="4389120" y="3584448"/>
            <a:ext cx="365760" cy="320040"/>
          </a:xfrm>
          <a:prstGeom prst="downArrow">
            <a:avLst/>
          </a:prstGeom>
          <a:solidFill>
            <a:schemeClr val="accent2"/>
          </a:solidFill>
          <a:ln w="12700">
            <a:solidFill>
              <a:schemeClr val="accent2"/>
            </a:solidFill>
            <a:prstDash val="solid"/>
          </a:ln>
        </p:spPr>
      </p:sp>
      <p:sp>
        <p:nvSpPr>
          <p:cNvPr id="24" name="Shape 19"/>
          <p:cNvSpPr/>
          <p:nvPr/>
        </p:nvSpPr>
        <p:spPr>
          <a:xfrm>
            <a:off x="1828800" y="3931920"/>
            <a:ext cx="5486400" cy="685800"/>
          </a:xfrm>
          <a:prstGeom prst="roundRect">
            <a:avLst>
              <a:gd name="adj" fmla="val 16000"/>
            </a:avLst>
          </a:prstGeom>
          <a:solidFill>
            <a:schemeClr val="accent2"/>
          </a:solidFill>
          <a:ln w="12700">
            <a:solidFill>
              <a:schemeClr val="accent2"/>
            </a:solidFill>
            <a:prstDash val="solid"/>
          </a:ln>
        </p:spPr>
      </p:sp>
      <p:sp>
        <p:nvSpPr>
          <p:cNvPr id="25" name="Text 20"/>
          <p:cNvSpPr txBox="1"/>
          <p:nvPr/>
        </p:nvSpPr>
        <p:spPr>
          <a:xfrm>
            <a:off x="1828800" y="3931920"/>
            <a:ext cx="5486400" cy="685800"/>
          </a:xfrm>
          <a:prstGeom prst="rect">
            <a:avLst/>
          </a:prstGeom>
          <a:noFill/>
          <a:ln/>
        </p:spPr>
        <p:txBody>
          <a:bodyPr wrap="square" lIns="0" tIns="0" rIns="0" bIns="0" rtlCol="0" anchor="ctr"/>
          <a:lstStyle/>
          <a:p>
            <a:pPr algn="ctr" indent="0" marL="0">
              <a:buNone/>
            </a:pPr>
            <a:r>
              <a:rPr lang="en-US" sz="1400" b="1" dirty="0">
                <a:solidFill>
                  <a:schemeClr val="tx2"/>
                </a:solidFill>
              </a:rPr>
              <a:t>PESANTREN SEHAT &amp; MANDIRI</a:t>
            </a:r>
            <a:endParaRPr lang="en-US" sz="1400" dirty="0"/>
          </a:p>
          <a:p>
            <a:pPr algn="ctr" indent="0" marL="0">
              <a:buNone/>
            </a:pPr>
            <a:r>
              <a:rPr lang="en-US" sz="1100" dirty="0">
                <a:solidFill>
                  <a:schemeClr val="tx2"/>
                </a:solidFill>
              </a:rPr>
              <a:t>bagian integral dari Pesantren Ramah Anak (KMA 91/2025)</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Landasan Teori Perubahan Perilaku</a:t>
            </a:r>
            <a:endParaRPr lang="en-US" sz="2600" dirty="0"/>
          </a:p>
        </p:txBody>
      </p:sp>
      <p:sp>
        <p:nvSpPr>
          <p:cNvPr id="3" name="card"/>
          <p:cNvSpPr/>
          <p:nvPr/>
        </p:nvSpPr>
        <p:spPr>
          <a:xfrm>
            <a:off x="457200" y="1051560"/>
            <a:ext cx="4023360" cy="3520440"/>
          </a:xfrm>
          <a:prstGeom prst="roundRect">
            <a:avLst>
              <a:gd name="adj" fmla="val 31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4" name="icon-bg"/>
          <p:cNvSpPr/>
          <p:nvPr/>
        </p:nvSpPr>
        <p:spPr>
          <a:xfrm>
            <a:off x="640080" y="1188720"/>
            <a:ext cx="502920" cy="502920"/>
          </a:xfrm>
          <a:prstGeom prst="ellipse">
            <a:avLst/>
          </a:prstGeom>
          <a:solidFill>
            <a:schemeClr val="accent1"/>
          </a:solidFill>
          <a:ln w="12700">
            <a:solidFill>
              <a:schemeClr val="accent1"/>
            </a:solidFill>
            <a:prstDash val="solid"/>
          </a:ln>
        </p:spPr>
      </p:sp>
      <p:pic>
        <p:nvPicPr>
          <p:cNvPr id="5" name="icon" descr="preencoded.png">    </p:cNvPr>
          <p:cNvPicPr>
            <a:picLocks noChangeAspect="1"/>
          </p:cNvPicPr>
          <p:nvPr/>
        </p:nvPicPr>
        <p:blipFill>
          <a:blip r:embed="rId1"/>
          <a:stretch>
            <a:fillRect/>
          </a:stretch>
        </p:blipFill>
        <p:spPr>
          <a:xfrm>
            <a:off x="760781" y="1309421"/>
            <a:ext cx="261518" cy="261518"/>
          </a:xfrm>
          <a:prstGeom prst="rect">
            <a:avLst/>
          </a:prstGeom>
        </p:spPr>
      </p:pic>
      <p:sp>
        <p:nvSpPr>
          <p:cNvPr id="6" name="Text 3"/>
          <p:cNvSpPr txBox="1"/>
          <p:nvPr/>
        </p:nvSpPr>
        <p:spPr>
          <a:xfrm>
            <a:off x="1280160" y="1188720"/>
            <a:ext cx="3108960" cy="502920"/>
          </a:xfrm>
          <a:prstGeom prst="rect">
            <a:avLst/>
          </a:prstGeom>
          <a:noFill/>
          <a:ln/>
        </p:spPr>
        <p:txBody>
          <a:bodyPr wrap="square" lIns="0" tIns="0" rIns="0" bIns="0" rtlCol="0" anchor="ctr"/>
          <a:lstStyle/>
          <a:p>
            <a:pPr indent="0" marL="0">
              <a:buNone/>
            </a:pPr>
            <a:r>
              <a:rPr lang="en-US" sz="1400" b="1" dirty="0">
                <a:solidFill>
                  <a:schemeClr val="tx2"/>
                </a:solidFill>
              </a:rPr>
              <a:t>Health Belief Model (HBM)</a:t>
            </a:r>
            <a:endParaRPr lang="en-US" sz="1400" dirty="0"/>
          </a:p>
        </p:txBody>
      </p:sp>
      <p:sp>
        <p:nvSpPr>
          <p:cNvPr id="7" name="Shape 4"/>
          <p:cNvSpPr/>
          <p:nvPr/>
        </p:nvSpPr>
        <p:spPr>
          <a:xfrm>
            <a:off x="640080" y="1874520"/>
            <a:ext cx="3657600" cy="749808"/>
          </a:xfrm>
          <a:prstGeom prst="roundRect">
            <a:avLst>
              <a:gd name="adj" fmla="val 9756"/>
            </a:avLst>
          </a:prstGeom>
          <a:solidFill>
            <a:srgbClr val="FFFFFF"/>
          </a:solidFill>
          <a:ln w="12700">
            <a:solidFill>
              <a:schemeClr val="accent6"/>
            </a:solidFill>
            <a:prstDash val="solid"/>
          </a:ln>
        </p:spPr>
      </p:sp>
      <p:sp>
        <p:nvSpPr>
          <p:cNvPr id="8" name="Text 5"/>
          <p:cNvSpPr txBox="1"/>
          <p:nvPr/>
        </p:nvSpPr>
        <p:spPr>
          <a:xfrm>
            <a:off x="777240" y="1911096"/>
            <a:ext cx="3383280" cy="676656"/>
          </a:xfrm>
          <a:prstGeom prst="rect">
            <a:avLst/>
          </a:prstGeom>
          <a:noFill/>
          <a:ln/>
        </p:spPr>
        <p:txBody>
          <a:bodyPr wrap="square" lIns="0" tIns="0" rIns="0" bIns="0" rtlCol="0" anchor="ctr"/>
          <a:lstStyle/>
          <a:p>
            <a:pPr indent="0" marL="0">
              <a:buNone/>
            </a:pPr>
            <a:r>
              <a:rPr lang="en-US" sz="1150" b="1" i="1" dirty="0">
                <a:solidFill>
                  <a:schemeClr val="accent1"/>
                </a:solidFill>
              </a:rPr>
              <a:t>Perceived susceptibility</a:t>
            </a:r>
            <a:endParaRPr lang="en-US" sz="1150" dirty="0"/>
          </a:p>
          <a:p>
            <a:pPr indent="0" marL="0">
              <a:buNone/>
            </a:pPr>
            <a:r>
              <a:rPr lang="en-US" sz="1100" dirty="0">
                <a:solidFill>
                  <a:schemeClr val="tx1"/>
                </a:solidFill>
              </a:rPr>
              <a:t>Santri sadar dirinya rentan tertular penyakit di asrama.</a:t>
            </a:r>
            <a:endParaRPr lang="en-US" sz="1150" dirty="0"/>
          </a:p>
        </p:txBody>
      </p:sp>
      <p:sp>
        <p:nvSpPr>
          <p:cNvPr id="9" name="Shape 6"/>
          <p:cNvSpPr/>
          <p:nvPr/>
        </p:nvSpPr>
        <p:spPr>
          <a:xfrm>
            <a:off x="640080" y="2743200"/>
            <a:ext cx="3657600" cy="749808"/>
          </a:xfrm>
          <a:prstGeom prst="roundRect">
            <a:avLst>
              <a:gd name="adj" fmla="val 9756"/>
            </a:avLst>
          </a:prstGeom>
          <a:solidFill>
            <a:srgbClr val="FFFFFF"/>
          </a:solidFill>
          <a:ln w="12700">
            <a:solidFill>
              <a:schemeClr val="accent6"/>
            </a:solidFill>
            <a:prstDash val="solid"/>
          </a:ln>
        </p:spPr>
      </p:sp>
      <p:sp>
        <p:nvSpPr>
          <p:cNvPr id="10" name="Text 7"/>
          <p:cNvSpPr txBox="1"/>
          <p:nvPr/>
        </p:nvSpPr>
        <p:spPr>
          <a:xfrm>
            <a:off x="777240" y="2779776"/>
            <a:ext cx="3383280" cy="676656"/>
          </a:xfrm>
          <a:prstGeom prst="rect">
            <a:avLst/>
          </a:prstGeom>
          <a:noFill/>
          <a:ln/>
        </p:spPr>
        <p:txBody>
          <a:bodyPr wrap="square" lIns="0" tIns="0" rIns="0" bIns="0" rtlCol="0" anchor="ctr"/>
          <a:lstStyle/>
          <a:p>
            <a:pPr indent="0" marL="0">
              <a:buNone/>
            </a:pPr>
            <a:r>
              <a:rPr lang="en-US" sz="1150" b="1" i="1" dirty="0">
                <a:solidFill>
                  <a:schemeClr val="accent1"/>
                </a:solidFill>
              </a:rPr>
              <a:t>Perceived severity</a:t>
            </a:r>
            <a:endParaRPr lang="en-US" sz="1150" dirty="0"/>
          </a:p>
          <a:p>
            <a:pPr indent="0" marL="0">
              <a:buNone/>
            </a:pPr>
            <a:r>
              <a:rPr lang="en-US" sz="1100" dirty="0">
                <a:solidFill>
                  <a:schemeClr val="tx1"/>
                </a:solidFill>
              </a:rPr>
              <a:t>Santri memahami dampak penyakit: sakit, tertinggal belajar.</a:t>
            </a:r>
            <a:endParaRPr lang="en-US" sz="1150" dirty="0"/>
          </a:p>
        </p:txBody>
      </p:sp>
      <p:sp>
        <p:nvSpPr>
          <p:cNvPr id="11" name="Shape 8"/>
          <p:cNvSpPr/>
          <p:nvPr/>
        </p:nvSpPr>
        <p:spPr>
          <a:xfrm>
            <a:off x="640080" y="3611880"/>
            <a:ext cx="3657600" cy="749808"/>
          </a:xfrm>
          <a:prstGeom prst="roundRect">
            <a:avLst>
              <a:gd name="adj" fmla="val 9756"/>
            </a:avLst>
          </a:prstGeom>
          <a:solidFill>
            <a:srgbClr val="FFFFFF"/>
          </a:solidFill>
          <a:ln w="12700">
            <a:solidFill>
              <a:schemeClr val="accent6"/>
            </a:solidFill>
            <a:prstDash val="solid"/>
          </a:ln>
        </p:spPr>
      </p:sp>
      <p:sp>
        <p:nvSpPr>
          <p:cNvPr id="12" name="Text 9"/>
          <p:cNvSpPr txBox="1"/>
          <p:nvPr/>
        </p:nvSpPr>
        <p:spPr>
          <a:xfrm>
            <a:off x="777240" y="3648456"/>
            <a:ext cx="3383280" cy="676656"/>
          </a:xfrm>
          <a:prstGeom prst="rect">
            <a:avLst/>
          </a:prstGeom>
          <a:noFill/>
          <a:ln/>
        </p:spPr>
        <p:txBody>
          <a:bodyPr wrap="square" lIns="0" tIns="0" rIns="0" bIns="0" rtlCol="0" anchor="ctr"/>
          <a:lstStyle/>
          <a:p>
            <a:pPr indent="0" marL="0">
              <a:buNone/>
            </a:pPr>
            <a:r>
              <a:rPr lang="en-US" sz="1150" b="1" i="1" dirty="0">
                <a:solidFill>
                  <a:schemeClr val="accent1"/>
                </a:solidFill>
              </a:rPr>
              <a:t>Perceived benefits</a:t>
            </a:r>
            <a:endParaRPr lang="en-US" sz="1150" dirty="0"/>
          </a:p>
          <a:p>
            <a:pPr indent="0" marL="0">
              <a:buNone/>
            </a:pPr>
            <a:r>
              <a:rPr lang="en-US" sz="1100" dirty="0">
                <a:solidFill>
                  <a:schemeClr val="tx1"/>
                </a:solidFill>
              </a:rPr>
              <a:t>Santri merasakan manfaat nyata dari tindakan pencegahan.</a:t>
            </a:r>
            <a:endParaRPr lang="en-US" sz="1150" dirty="0"/>
          </a:p>
        </p:txBody>
      </p:sp>
      <p:sp>
        <p:nvSpPr>
          <p:cNvPr id="13" name="card"/>
          <p:cNvSpPr/>
          <p:nvPr/>
        </p:nvSpPr>
        <p:spPr>
          <a:xfrm>
            <a:off x="4663440" y="1051560"/>
            <a:ext cx="4023360" cy="3520440"/>
          </a:xfrm>
          <a:prstGeom prst="roundRect">
            <a:avLst>
              <a:gd name="adj" fmla="val 31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4" name="icon-bg"/>
          <p:cNvSpPr/>
          <p:nvPr/>
        </p:nvSpPr>
        <p:spPr>
          <a:xfrm>
            <a:off x="4846320" y="1188720"/>
            <a:ext cx="502920" cy="502920"/>
          </a:xfrm>
          <a:prstGeom prst="ellipse">
            <a:avLst/>
          </a:prstGeom>
          <a:solidFill>
            <a:schemeClr val="accent2"/>
          </a:solidFill>
          <a:ln w="12700">
            <a:solidFill>
              <a:schemeClr val="accent2"/>
            </a:solidFill>
            <a:prstDash val="solid"/>
          </a:ln>
        </p:spPr>
      </p:sp>
      <p:pic>
        <p:nvPicPr>
          <p:cNvPr id="15" name="icon" descr="preencoded.png">    </p:cNvPr>
          <p:cNvPicPr>
            <a:picLocks noChangeAspect="1"/>
          </p:cNvPicPr>
          <p:nvPr/>
        </p:nvPicPr>
        <p:blipFill>
          <a:blip r:embed="rId2"/>
          <a:stretch>
            <a:fillRect/>
          </a:stretch>
        </p:blipFill>
        <p:spPr>
          <a:xfrm>
            <a:off x="4967021" y="1309421"/>
            <a:ext cx="261518" cy="261518"/>
          </a:xfrm>
          <a:prstGeom prst="rect">
            <a:avLst/>
          </a:prstGeom>
        </p:spPr>
      </p:pic>
      <p:sp>
        <p:nvSpPr>
          <p:cNvPr id="16" name="Text 12"/>
          <p:cNvSpPr txBox="1"/>
          <p:nvPr/>
        </p:nvSpPr>
        <p:spPr>
          <a:xfrm>
            <a:off x="5486400" y="1188720"/>
            <a:ext cx="3108960" cy="502920"/>
          </a:xfrm>
          <a:prstGeom prst="rect">
            <a:avLst/>
          </a:prstGeom>
          <a:noFill/>
          <a:ln/>
        </p:spPr>
        <p:txBody>
          <a:bodyPr wrap="square" lIns="0" tIns="0" rIns="0" bIns="0" rtlCol="0" anchor="ctr"/>
          <a:lstStyle/>
          <a:p>
            <a:pPr indent="0" marL="0">
              <a:buNone/>
            </a:pPr>
            <a:r>
              <a:rPr lang="en-US" sz="1400" b="1" dirty="0">
                <a:solidFill>
                  <a:schemeClr val="tx2"/>
                </a:solidFill>
              </a:rPr>
              <a:t>Social Cognitive Theory (Bandura)</a:t>
            </a:r>
            <a:endParaRPr lang="en-US" sz="1400" dirty="0"/>
          </a:p>
        </p:txBody>
      </p:sp>
      <p:sp>
        <p:nvSpPr>
          <p:cNvPr id="17" name="Shape 13"/>
          <p:cNvSpPr/>
          <p:nvPr/>
        </p:nvSpPr>
        <p:spPr>
          <a:xfrm>
            <a:off x="4846320" y="1874520"/>
            <a:ext cx="3657600" cy="749808"/>
          </a:xfrm>
          <a:prstGeom prst="roundRect">
            <a:avLst>
              <a:gd name="adj" fmla="val 9756"/>
            </a:avLst>
          </a:prstGeom>
          <a:solidFill>
            <a:srgbClr val="FFFFFF"/>
          </a:solidFill>
          <a:ln w="12700">
            <a:solidFill>
              <a:schemeClr val="accent6"/>
            </a:solidFill>
            <a:prstDash val="solid"/>
          </a:ln>
        </p:spPr>
      </p:sp>
      <p:sp>
        <p:nvSpPr>
          <p:cNvPr id="18" name="Text 14"/>
          <p:cNvSpPr txBox="1"/>
          <p:nvPr/>
        </p:nvSpPr>
        <p:spPr>
          <a:xfrm>
            <a:off x="4983480" y="1911096"/>
            <a:ext cx="3383280" cy="676656"/>
          </a:xfrm>
          <a:prstGeom prst="rect">
            <a:avLst/>
          </a:prstGeom>
          <a:noFill/>
          <a:ln/>
        </p:spPr>
        <p:txBody>
          <a:bodyPr wrap="square" lIns="0" tIns="0" rIns="0" bIns="0" rtlCol="0" anchor="ctr"/>
          <a:lstStyle/>
          <a:p>
            <a:pPr indent="0" marL="0">
              <a:buNone/>
            </a:pPr>
            <a:r>
              <a:rPr lang="en-US" sz="1150" b="1" i="1" dirty="0">
                <a:solidFill>
                  <a:schemeClr val="accent1"/>
                </a:solidFill>
              </a:rPr>
              <a:t>Modelling / keteladanan</a:t>
            </a:r>
            <a:endParaRPr lang="en-US" sz="1150" dirty="0"/>
          </a:p>
          <a:p>
            <a:pPr indent="0" marL="0">
              <a:buNone/>
            </a:pPr>
            <a:r>
              <a:rPr lang="en-US" sz="1100" dirty="0">
                <a:solidFill>
                  <a:schemeClr val="tx1"/>
                </a:solidFill>
              </a:rPr>
              <a:t>Kyai dan ustadz sebagai uswah hasanah dalam hidup bersih.</a:t>
            </a:r>
            <a:endParaRPr lang="en-US" sz="1150" dirty="0"/>
          </a:p>
        </p:txBody>
      </p:sp>
      <p:sp>
        <p:nvSpPr>
          <p:cNvPr id="19" name="Shape 15"/>
          <p:cNvSpPr/>
          <p:nvPr/>
        </p:nvSpPr>
        <p:spPr>
          <a:xfrm>
            <a:off x="4846320" y="2743200"/>
            <a:ext cx="3657600" cy="749808"/>
          </a:xfrm>
          <a:prstGeom prst="roundRect">
            <a:avLst>
              <a:gd name="adj" fmla="val 9756"/>
            </a:avLst>
          </a:prstGeom>
          <a:solidFill>
            <a:srgbClr val="FFFFFF"/>
          </a:solidFill>
          <a:ln w="12700">
            <a:solidFill>
              <a:schemeClr val="accent6"/>
            </a:solidFill>
            <a:prstDash val="solid"/>
          </a:ln>
        </p:spPr>
      </p:sp>
      <p:sp>
        <p:nvSpPr>
          <p:cNvPr id="20" name="Text 16"/>
          <p:cNvSpPr txBox="1"/>
          <p:nvPr/>
        </p:nvSpPr>
        <p:spPr>
          <a:xfrm>
            <a:off x="4983480" y="2779776"/>
            <a:ext cx="3383280" cy="676656"/>
          </a:xfrm>
          <a:prstGeom prst="rect">
            <a:avLst/>
          </a:prstGeom>
          <a:noFill/>
          <a:ln/>
        </p:spPr>
        <p:txBody>
          <a:bodyPr wrap="square" lIns="0" tIns="0" rIns="0" bIns="0" rtlCol="0" anchor="ctr"/>
          <a:lstStyle/>
          <a:p>
            <a:pPr indent="0" marL="0">
              <a:buNone/>
            </a:pPr>
            <a:r>
              <a:rPr lang="en-US" sz="1150" b="1" i="1" dirty="0">
                <a:solidFill>
                  <a:schemeClr val="accent1"/>
                </a:solidFill>
              </a:rPr>
              <a:t>Self-efficacy</a:t>
            </a:r>
            <a:endParaRPr lang="en-US" sz="1150" dirty="0"/>
          </a:p>
          <a:p>
            <a:pPr indent="0" marL="0">
              <a:buNone/>
            </a:pPr>
            <a:r>
              <a:rPr lang="en-US" sz="1100" dirty="0">
                <a:solidFill>
                  <a:schemeClr val="tx1"/>
                </a:solidFill>
              </a:rPr>
              <a:t>Santri yakin mampu menjalankan PHBS setiap hari.</a:t>
            </a:r>
            <a:endParaRPr lang="en-US" sz="1150" dirty="0"/>
          </a:p>
        </p:txBody>
      </p:sp>
      <p:sp>
        <p:nvSpPr>
          <p:cNvPr id="21" name="Shape 17"/>
          <p:cNvSpPr/>
          <p:nvPr/>
        </p:nvSpPr>
        <p:spPr>
          <a:xfrm>
            <a:off x="4846320" y="3611880"/>
            <a:ext cx="3657600" cy="749808"/>
          </a:xfrm>
          <a:prstGeom prst="roundRect">
            <a:avLst>
              <a:gd name="adj" fmla="val 9756"/>
            </a:avLst>
          </a:prstGeom>
          <a:solidFill>
            <a:srgbClr val="FFFFFF"/>
          </a:solidFill>
          <a:ln w="12700">
            <a:solidFill>
              <a:schemeClr val="accent6"/>
            </a:solidFill>
            <a:prstDash val="solid"/>
          </a:ln>
        </p:spPr>
      </p:sp>
      <p:sp>
        <p:nvSpPr>
          <p:cNvPr id="22" name="Text 18"/>
          <p:cNvSpPr txBox="1"/>
          <p:nvPr/>
        </p:nvSpPr>
        <p:spPr>
          <a:xfrm>
            <a:off x="4983480" y="3648456"/>
            <a:ext cx="3383280" cy="676656"/>
          </a:xfrm>
          <a:prstGeom prst="rect">
            <a:avLst/>
          </a:prstGeom>
          <a:noFill/>
          <a:ln/>
        </p:spPr>
        <p:txBody>
          <a:bodyPr wrap="square" lIns="0" tIns="0" rIns="0" bIns="0" rtlCol="0" anchor="ctr"/>
          <a:lstStyle/>
          <a:p>
            <a:pPr indent="0" marL="0">
              <a:buNone/>
            </a:pPr>
            <a:r>
              <a:rPr lang="en-US" sz="1150" b="1" i="1" dirty="0">
                <a:solidFill>
                  <a:schemeClr val="accent1"/>
                </a:solidFill>
              </a:rPr>
              <a:t>Reinforcement</a:t>
            </a:r>
            <a:endParaRPr lang="en-US" sz="1150" dirty="0"/>
          </a:p>
          <a:p>
            <a:pPr indent="0" marL="0">
              <a:buNone/>
            </a:pPr>
            <a:r>
              <a:rPr lang="en-US" sz="1100" dirty="0">
                <a:solidFill>
                  <a:schemeClr val="tx1"/>
                </a:solidFill>
              </a:rPr>
              <a:t>Apresiasi bagi kamar/blok terbersih menjaga motivasi.</a:t>
            </a:r>
            <a:endParaRPr lang="en-US" sz="115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Pilar I — Pembudayaan PHBS</a:t>
            </a:r>
            <a:endParaRPr lang="en-US" sz="2600" dirty="0"/>
          </a:p>
        </p:txBody>
      </p:sp>
      <p:pic>
        <p:nvPicPr>
          <p:cNvPr id="3" name="ilustrasi" descr="img/cuci.png">    </p:cNvPr>
          <p:cNvPicPr>
            <a:picLocks noChangeAspect="1"/>
          </p:cNvPicPr>
          <p:nvPr/>
        </p:nvPicPr>
        <p:blipFill>
          <a:blip r:embed="rId1"/>
          <a:stretch>
            <a:fillRect/>
          </a:stretch>
        </p:blipFill>
        <p:spPr>
          <a:xfrm>
            <a:off x="457200" y="1051560"/>
            <a:ext cx="3108960" cy="3108960"/>
          </a:xfrm>
          <a:prstGeom prst="rect">
            <a:avLst/>
          </a:prstGeom>
        </p:spPr>
      </p:pic>
      <p:sp>
        <p:nvSpPr>
          <p:cNvPr id="4" name="Text 1"/>
          <p:cNvSpPr txBox="1"/>
          <p:nvPr/>
        </p:nvSpPr>
        <p:spPr>
          <a:xfrm>
            <a:off x="457200" y="4251960"/>
            <a:ext cx="3108960" cy="320040"/>
          </a:xfrm>
          <a:prstGeom prst="rect">
            <a:avLst/>
          </a:prstGeom>
          <a:noFill/>
          <a:ln/>
        </p:spPr>
        <p:txBody>
          <a:bodyPr wrap="square" lIns="0" tIns="0" rIns="0" bIns="0" rtlCol="0" anchor="ctr"/>
          <a:lstStyle/>
          <a:p>
            <a:pPr algn="ctr" indent="0" marL="0">
              <a:buNone/>
            </a:pPr>
            <a:r>
              <a:rPr lang="en-US" sz="1100" i="1" dirty="0">
                <a:solidFill>
                  <a:schemeClr val="accent1"/>
                </a:solidFill>
              </a:rPr>
              <a:t>Intervensi edukatif + habituasi harian</a:t>
            </a:r>
            <a:endParaRPr lang="en-US" sz="1100" dirty="0"/>
          </a:p>
        </p:txBody>
      </p:sp>
      <p:sp>
        <p:nvSpPr>
          <p:cNvPr id="5" name="icon-bg"/>
          <p:cNvSpPr/>
          <p:nvPr/>
        </p:nvSpPr>
        <p:spPr>
          <a:xfrm>
            <a:off x="3840480" y="1124712"/>
            <a:ext cx="548640" cy="548640"/>
          </a:xfrm>
          <a:prstGeom prst="ellipse">
            <a:avLst/>
          </a:prstGeom>
          <a:solidFill>
            <a:schemeClr val="accent1"/>
          </a:solidFill>
          <a:ln w="12700">
            <a:solidFill>
              <a:schemeClr val="accent1"/>
            </a:solidFill>
            <a:prstDash val="solid"/>
          </a:ln>
        </p:spPr>
      </p:sp>
      <p:pic>
        <p:nvPicPr>
          <p:cNvPr id="6" name="icon" descr="preencoded.png">    </p:cNvPr>
          <p:cNvPicPr>
            <a:picLocks noChangeAspect="1"/>
          </p:cNvPicPr>
          <p:nvPr/>
        </p:nvPicPr>
        <p:blipFill>
          <a:blip r:embed="rId2"/>
          <a:stretch>
            <a:fillRect/>
          </a:stretch>
        </p:blipFill>
        <p:spPr>
          <a:xfrm>
            <a:off x="3972154" y="1256386"/>
            <a:ext cx="285293" cy="285293"/>
          </a:xfrm>
          <a:prstGeom prst="rect">
            <a:avLst/>
          </a:prstGeom>
        </p:spPr>
      </p:pic>
      <p:sp>
        <p:nvSpPr>
          <p:cNvPr id="7" name="Text 3"/>
          <p:cNvSpPr txBox="1"/>
          <p:nvPr/>
        </p:nvSpPr>
        <p:spPr>
          <a:xfrm>
            <a:off x="4572000" y="1051560"/>
            <a:ext cx="4114800" cy="804672"/>
          </a:xfrm>
          <a:prstGeom prst="rect">
            <a:avLst/>
          </a:prstGeom>
          <a:noFill/>
          <a:ln/>
        </p:spPr>
        <p:txBody>
          <a:bodyPr wrap="square" lIns="0" tIns="0" rIns="0" bIns="0" rtlCol="0" anchor="t"/>
          <a:lstStyle/>
          <a:p>
            <a:pPr indent="0" marL="0">
              <a:buNone/>
            </a:pPr>
            <a:r>
              <a:rPr lang="en-US" sz="1300" b="1" dirty="0">
                <a:solidFill>
                  <a:schemeClr val="tx2"/>
                </a:solidFill>
              </a:rPr>
              <a:t>Cuci Tangan Pakai Sabun</a:t>
            </a:r>
            <a:endParaRPr lang="en-US" sz="1300" dirty="0"/>
          </a:p>
          <a:p>
            <a:pPr indent="0" marL="0">
              <a:buNone/>
            </a:pPr>
            <a:r>
              <a:rPr lang="en-US" sz="1050" dirty="0">
                <a:solidFill>
                  <a:schemeClr val="tx1"/>
                </a:solidFill>
              </a:rPr>
              <a:t>Sebelum makan, setelah dari toilet, setelah beraktivitas, sebelum menyiapkan makanan, setelah memegang benda kotor.</a:t>
            </a:r>
            <a:endParaRPr lang="en-US" sz="1300" dirty="0"/>
          </a:p>
        </p:txBody>
      </p:sp>
      <p:sp>
        <p:nvSpPr>
          <p:cNvPr id="8" name="icon-bg"/>
          <p:cNvSpPr/>
          <p:nvPr/>
        </p:nvSpPr>
        <p:spPr>
          <a:xfrm>
            <a:off x="3840480" y="2011680"/>
            <a:ext cx="548640" cy="548640"/>
          </a:xfrm>
          <a:prstGeom prst="ellipse">
            <a:avLst/>
          </a:prstGeom>
          <a:solidFill>
            <a:schemeClr val="accent1"/>
          </a:solidFill>
          <a:ln w="12700">
            <a:solidFill>
              <a:schemeClr val="accent1"/>
            </a:solidFill>
            <a:prstDash val="solid"/>
          </a:ln>
        </p:spPr>
      </p:sp>
      <p:pic>
        <p:nvPicPr>
          <p:cNvPr id="9" name="icon" descr="preencoded.png">    </p:cNvPr>
          <p:cNvPicPr>
            <a:picLocks noChangeAspect="1"/>
          </p:cNvPicPr>
          <p:nvPr/>
        </p:nvPicPr>
        <p:blipFill>
          <a:blip r:embed="rId3"/>
          <a:stretch>
            <a:fillRect/>
          </a:stretch>
        </p:blipFill>
        <p:spPr>
          <a:xfrm>
            <a:off x="3972154" y="2143354"/>
            <a:ext cx="285293" cy="285293"/>
          </a:xfrm>
          <a:prstGeom prst="rect">
            <a:avLst/>
          </a:prstGeom>
        </p:spPr>
      </p:pic>
      <p:sp>
        <p:nvSpPr>
          <p:cNvPr id="10" name="Text 5"/>
          <p:cNvSpPr txBox="1"/>
          <p:nvPr/>
        </p:nvSpPr>
        <p:spPr>
          <a:xfrm>
            <a:off x="4572000" y="1938528"/>
            <a:ext cx="4114800" cy="804672"/>
          </a:xfrm>
          <a:prstGeom prst="rect">
            <a:avLst/>
          </a:prstGeom>
          <a:noFill/>
          <a:ln/>
        </p:spPr>
        <p:txBody>
          <a:bodyPr wrap="square" lIns="0" tIns="0" rIns="0" bIns="0" rtlCol="0" anchor="t"/>
          <a:lstStyle/>
          <a:p>
            <a:pPr indent="0" marL="0">
              <a:buNone/>
            </a:pPr>
            <a:r>
              <a:rPr lang="en-US" sz="1300" b="1" dirty="0">
                <a:solidFill>
                  <a:schemeClr val="tx2"/>
                </a:solidFill>
              </a:rPr>
              <a:t>Kebersihan Diri</a:t>
            </a:r>
            <a:endParaRPr lang="en-US" sz="1300" dirty="0"/>
          </a:p>
          <a:p>
            <a:pPr indent="0" marL="0">
              <a:buNone/>
            </a:pPr>
            <a:r>
              <a:rPr lang="en-US" sz="1050" dirty="0">
                <a:solidFill>
                  <a:schemeClr val="tx1"/>
                </a:solidFill>
              </a:rPr>
              <a:t>Barang pribadi tidak dipakai bergantian (handuk, pakaian, alat makan); kasur dijemur rutin di bawah matahari.</a:t>
            </a:r>
            <a:endParaRPr lang="en-US" sz="1300" dirty="0"/>
          </a:p>
        </p:txBody>
      </p:sp>
      <p:sp>
        <p:nvSpPr>
          <p:cNvPr id="11" name="icon-bg"/>
          <p:cNvSpPr/>
          <p:nvPr/>
        </p:nvSpPr>
        <p:spPr>
          <a:xfrm>
            <a:off x="3840480" y="2898648"/>
            <a:ext cx="548640" cy="548640"/>
          </a:xfrm>
          <a:prstGeom prst="ellipse">
            <a:avLst/>
          </a:prstGeom>
          <a:solidFill>
            <a:schemeClr val="accent1"/>
          </a:solidFill>
          <a:ln w="12700">
            <a:solidFill>
              <a:schemeClr val="accent1"/>
            </a:solidFill>
            <a:prstDash val="solid"/>
          </a:ln>
        </p:spPr>
      </p:sp>
      <p:pic>
        <p:nvPicPr>
          <p:cNvPr id="12" name="icon" descr="preencoded.png">    </p:cNvPr>
          <p:cNvPicPr>
            <a:picLocks noChangeAspect="1"/>
          </p:cNvPicPr>
          <p:nvPr/>
        </p:nvPicPr>
        <p:blipFill>
          <a:blip r:embed="rId4"/>
          <a:stretch>
            <a:fillRect/>
          </a:stretch>
        </p:blipFill>
        <p:spPr>
          <a:xfrm>
            <a:off x="3972154" y="3030322"/>
            <a:ext cx="285293" cy="285293"/>
          </a:xfrm>
          <a:prstGeom prst="rect">
            <a:avLst/>
          </a:prstGeom>
        </p:spPr>
      </p:pic>
      <p:sp>
        <p:nvSpPr>
          <p:cNvPr id="13" name="Text 7"/>
          <p:cNvSpPr txBox="1"/>
          <p:nvPr/>
        </p:nvSpPr>
        <p:spPr>
          <a:xfrm>
            <a:off x="4572000" y="2825496"/>
            <a:ext cx="4114800" cy="804672"/>
          </a:xfrm>
          <a:prstGeom prst="rect">
            <a:avLst/>
          </a:prstGeom>
          <a:noFill/>
          <a:ln/>
        </p:spPr>
        <p:txBody>
          <a:bodyPr wrap="square" lIns="0" tIns="0" rIns="0" bIns="0" rtlCol="0" anchor="t"/>
          <a:lstStyle/>
          <a:p>
            <a:pPr indent="0" marL="0">
              <a:buNone/>
            </a:pPr>
            <a:r>
              <a:rPr lang="en-US" sz="1300" b="1" dirty="0">
                <a:solidFill>
                  <a:schemeClr val="tx2"/>
                </a:solidFill>
              </a:rPr>
              <a:t>Kamar &amp; Ruang Belajar</a:t>
            </a:r>
            <a:endParaRPr lang="en-US" sz="1300" dirty="0"/>
          </a:p>
          <a:p>
            <a:pPr indent="0" marL="0">
              <a:buNone/>
            </a:pPr>
            <a:r>
              <a:rPr lang="en-US" sz="1050" dirty="0">
                <a:solidFill>
                  <a:schemeClr val="tx1"/>
                </a:solidFill>
              </a:rPr>
              <a:t>Ventilasi dan pencahayaan alami cukup agar tidak lembap — mencegah jamur dan bakteri.</a:t>
            </a:r>
            <a:endParaRPr lang="en-US" sz="1300" dirty="0"/>
          </a:p>
        </p:txBody>
      </p:sp>
      <p:sp>
        <p:nvSpPr>
          <p:cNvPr id="14" name="icon-bg"/>
          <p:cNvSpPr/>
          <p:nvPr/>
        </p:nvSpPr>
        <p:spPr>
          <a:xfrm>
            <a:off x="3840480" y="3785616"/>
            <a:ext cx="548640" cy="548640"/>
          </a:xfrm>
          <a:prstGeom prst="ellipse">
            <a:avLst/>
          </a:prstGeom>
          <a:solidFill>
            <a:schemeClr val="accent1"/>
          </a:solidFill>
          <a:ln w="12700">
            <a:solidFill>
              <a:schemeClr val="accent1"/>
            </a:solidFill>
            <a:prstDash val="solid"/>
          </a:ln>
        </p:spPr>
      </p:sp>
      <p:pic>
        <p:nvPicPr>
          <p:cNvPr id="15" name="icon" descr="preencoded.png">    </p:cNvPr>
          <p:cNvPicPr>
            <a:picLocks noChangeAspect="1"/>
          </p:cNvPicPr>
          <p:nvPr/>
        </p:nvPicPr>
        <p:blipFill>
          <a:blip r:embed="rId5"/>
          <a:stretch>
            <a:fillRect/>
          </a:stretch>
        </p:blipFill>
        <p:spPr>
          <a:xfrm>
            <a:off x="3972154" y="3917290"/>
            <a:ext cx="285293" cy="285293"/>
          </a:xfrm>
          <a:prstGeom prst="rect">
            <a:avLst/>
          </a:prstGeom>
        </p:spPr>
      </p:pic>
      <p:sp>
        <p:nvSpPr>
          <p:cNvPr id="16" name="Text 9"/>
          <p:cNvSpPr txBox="1"/>
          <p:nvPr/>
        </p:nvSpPr>
        <p:spPr>
          <a:xfrm>
            <a:off x="4572000" y="3712464"/>
            <a:ext cx="4114800" cy="804672"/>
          </a:xfrm>
          <a:prstGeom prst="rect">
            <a:avLst/>
          </a:prstGeom>
          <a:noFill/>
          <a:ln/>
        </p:spPr>
        <p:txBody>
          <a:bodyPr wrap="square" lIns="0" tIns="0" rIns="0" bIns="0" rtlCol="0" anchor="t"/>
          <a:lstStyle/>
          <a:p>
            <a:pPr indent="0" marL="0">
              <a:buNone/>
            </a:pPr>
            <a:r>
              <a:rPr lang="en-US" sz="1300" b="1" dirty="0">
                <a:solidFill>
                  <a:schemeClr val="tx2"/>
                </a:solidFill>
              </a:rPr>
              <a:t>Gizi Seimbang &amp; Kantin Sehat</a:t>
            </a:r>
            <a:endParaRPr lang="en-US" sz="1300" dirty="0"/>
          </a:p>
          <a:p>
            <a:pPr indent="0" marL="0">
              <a:buNone/>
            </a:pPr>
            <a:r>
              <a:rPr lang="en-US" sz="1050" dirty="0">
                <a:solidFill>
                  <a:schemeClr val="tx1"/>
                </a:solidFill>
              </a:rPr>
              <a:t>Pengawasan asupan gizi harian dan higiene sanitasi dapur umum/kantin.</a:t>
            </a:r>
            <a:endParaRPr lang="en-US" sz="13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PHBS Memutus Rantai Penyakit di Asrama</a:t>
            </a:r>
            <a:endParaRPr lang="en-US" sz="2600" dirty="0"/>
          </a:p>
        </p:txBody>
      </p:sp>
      <p:sp>
        <p:nvSpPr>
          <p:cNvPr id="3" name="tag"/>
          <p:cNvSpPr txBox="1"/>
          <p:nvPr/>
        </p:nvSpPr>
        <p:spPr>
          <a:xfrm>
            <a:off x="457200" y="868680"/>
            <a:ext cx="2011680" cy="256032"/>
          </a:xfrm>
          <a:prstGeom prst="roundRect">
            <a:avLst>
              <a:gd name="adj" fmla="val 50000"/>
            </a:avLst>
          </a:prstGeom>
          <a:solidFill>
            <a:schemeClr val="accent6"/>
          </a:solidFill>
          <a:ln/>
        </p:spPr>
        <p:txBody>
          <a:bodyPr wrap="square" lIns="0" tIns="0" rIns="0" bIns="0" rtlCol="0" anchor="ctr"/>
          <a:lstStyle/>
          <a:p>
            <a:pPr algn="ctr" indent="0" marL="0">
              <a:buNone/>
            </a:pPr>
            <a:r>
              <a:rPr lang="en-US" sz="1000" b="1" dirty="0">
                <a:solidFill>
                  <a:schemeClr val="tx2"/>
                </a:solidFill>
              </a:rPr>
              <a:t>PILAR I · PHBS</a:t>
            </a:r>
            <a:endParaRPr lang="en-US" sz="1000" dirty="0"/>
          </a:p>
        </p:txBody>
      </p:sp>
      <p:sp>
        <p:nvSpPr>
          <p:cNvPr id="4" name="Shape 2"/>
          <p:cNvSpPr/>
          <p:nvPr/>
        </p:nvSpPr>
        <p:spPr>
          <a:xfrm>
            <a:off x="457200" y="1261872"/>
            <a:ext cx="5212080" cy="713232"/>
          </a:xfrm>
          <a:prstGeom prst="roundRect">
            <a:avLst>
              <a:gd name="adj" fmla="val 12821"/>
            </a:avLst>
          </a:prstGeom>
          <a:solidFill>
            <a:schemeClr val="bg2"/>
          </a:solidFill>
          <a:ln w="12700">
            <a:solidFill>
              <a:schemeClr val="accent6"/>
            </a:solidFill>
            <a:prstDash val="solid"/>
          </a:ln>
        </p:spPr>
      </p:sp>
      <p:sp>
        <p:nvSpPr>
          <p:cNvPr id="5" name="icon-bg"/>
          <p:cNvSpPr/>
          <p:nvPr/>
        </p:nvSpPr>
        <p:spPr>
          <a:xfrm>
            <a:off x="566928" y="1371600"/>
            <a:ext cx="493776" cy="493776"/>
          </a:xfrm>
          <a:prstGeom prst="ellipse">
            <a:avLst/>
          </a:prstGeom>
          <a:solidFill>
            <a:schemeClr val="accent5"/>
          </a:solidFill>
          <a:ln w="12700">
            <a:solidFill>
              <a:schemeClr val="accent5"/>
            </a:solidFill>
            <a:prstDash val="solid"/>
          </a:ln>
        </p:spPr>
      </p:sp>
      <p:pic>
        <p:nvPicPr>
          <p:cNvPr id="6" name="icon" descr="preencoded.png">    </p:cNvPr>
          <p:cNvPicPr>
            <a:picLocks noChangeAspect="1"/>
          </p:cNvPicPr>
          <p:nvPr/>
        </p:nvPicPr>
        <p:blipFill>
          <a:blip r:embed="rId1"/>
          <a:stretch>
            <a:fillRect/>
          </a:stretch>
        </p:blipFill>
        <p:spPr>
          <a:xfrm>
            <a:off x="685434" y="1490106"/>
            <a:ext cx="256764" cy="256764"/>
          </a:xfrm>
          <a:prstGeom prst="rect">
            <a:avLst/>
          </a:prstGeom>
        </p:spPr>
      </p:pic>
      <p:sp>
        <p:nvSpPr>
          <p:cNvPr id="7" name="Text 4"/>
          <p:cNvSpPr txBox="1"/>
          <p:nvPr/>
        </p:nvSpPr>
        <p:spPr>
          <a:xfrm>
            <a:off x="1188720" y="1261872"/>
            <a:ext cx="1097280" cy="713232"/>
          </a:xfrm>
          <a:prstGeom prst="rect">
            <a:avLst/>
          </a:prstGeom>
          <a:noFill/>
          <a:ln/>
        </p:spPr>
        <p:txBody>
          <a:bodyPr wrap="square" lIns="0" tIns="0" rIns="0" bIns="0" rtlCol="0" anchor="ctr"/>
          <a:lstStyle/>
          <a:p>
            <a:pPr indent="0" marL="0">
              <a:buNone/>
            </a:pPr>
            <a:r>
              <a:rPr lang="en-US" sz="1300" b="1" dirty="0">
                <a:solidFill>
                  <a:schemeClr val="tx2"/>
                </a:solidFill>
              </a:rPr>
              <a:t>Skabies</a:t>
            </a:r>
            <a:endParaRPr lang="en-US" sz="1300" dirty="0"/>
          </a:p>
        </p:txBody>
      </p:sp>
      <p:sp>
        <p:nvSpPr>
          <p:cNvPr id="8" name="Text 5"/>
          <p:cNvSpPr txBox="1"/>
          <p:nvPr/>
        </p:nvSpPr>
        <p:spPr>
          <a:xfrm>
            <a:off x="2286000" y="1261872"/>
            <a:ext cx="3291840" cy="713232"/>
          </a:xfrm>
          <a:prstGeom prst="rect">
            <a:avLst/>
          </a:prstGeom>
          <a:noFill/>
          <a:ln/>
        </p:spPr>
        <p:txBody>
          <a:bodyPr wrap="square" lIns="0" tIns="0" rIns="0" bIns="0" rtlCol="0" anchor="ctr"/>
          <a:lstStyle/>
          <a:p>
            <a:pPr indent="0" marL="0">
              <a:buNone/>
            </a:pPr>
            <a:r>
              <a:rPr lang="en-US" sz="1050" dirty="0">
                <a:solidFill>
                  <a:schemeClr val="tx1"/>
                </a:solidFill>
              </a:rPr>
              <a:t>Tidak berbagi handuk/pakaian, mandi teratur, jemur kasur dan bantal, cuci sprei berkala.</a:t>
            </a:r>
            <a:endParaRPr lang="en-US" sz="1050" dirty="0"/>
          </a:p>
        </p:txBody>
      </p:sp>
      <p:sp>
        <p:nvSpPr>
          <p:cNvPr id="9" name="Shape 6"/>
          <p:cNvSpPr/>
          <p:nvPr/>
        </p:nvSpPr>
        <p:spPr>
          <a:xfrm>
            <a:off x="457200" y="2084832"/>
            <a:ext cx="5212080" cy="713232"/>
          </a:xfrm>
          <a:prstGeom prst="roundRect">
            <a:avLst>
              <a:gd name="adj" fmla="val 12821"/>
            </a:avLst>
          </a:prstGeom>
          <a:solidFill>
            <a:srgbClr val="FFFFFF"/>
          </a:solidFill>
          <a:ln w="12700">
            <a:solidFill>
              <a:schemeClr val="accent6"/>
            </a:solidFill>
            <a:prstDash val="solid"/>
          </a:ln>
        </p:spPr>
      </p:sp>
      <p:sp>
        <p:nvSpPr>
          <p:cNvPr id="10" name="icon-bg"/>
          <p:cNvSpPr/>
          <p:nvPr/>
        </p:nvSpPr>
        <p:spPr>
          <a:xfrm>
            <a:off x="566928" y="2194560"/>
            <a:ext cx="493776" cy="493776"/>
          </a:xfrm>
          <a:prstGeom prst="ellipse">
            <a:avLst/>
          </a:prstGeom>
          <a:solidFill>
            <a:schemeClr val="accent5"/>
          </a:solidFill>
          <a:ln w="12700">
            <a:solidFill>
              <a:schemeClr val="accent5"/>
            </a:solidFill>
            <a:prstDash val="solid"/>
          </a:ln>
        </p:spPr>
      </p:sp>
      <p:pic>
        <p:nvPicPr>
          <p:cNvPr id="11" name="icon" descr="preencoded.png">    </p:cNvPr>
          <p:cNvPicPr>
            <a:picLocks noChangeAspect="1"/>
          </p:cNvPicPr>
          <p:nvPr/>
        </p:nvPicPr>
        <p:blipFill>
          <a:blip r:embed="rId2"/>
          <a:stretch>
            <a:fillRect/>
          </a:stretch>
        </p:blipFill>
        <p:spPr>
          <a:xfrm>
            <a:off x="685434" y="2313066"/>
            <a:ext cx="256764" cy="256764"/>
          </a:xfrm>
          <a:prstGeom prst="rect">
            <a:avLst/>
          </a:prstGeom>
        </p:spPr>
      </p:pic>
      <p:sp>
        <p:nvSpPr>
          <p:cNvPr id="12" name="Text 8"/>
          <p:cNvSpPr txBox="1"/>
          <p:nvPr/>
        </p:nvSpPr>
        <p:spPr>
          <a:xfrm>
            <a:off x="1188720" y="2084832"/>
            <a:ext cx="1097280" cy="713232"/>
          </a:xfrm>
          <a:prstGeom prst="rect">
            <a:avLst/>
          </a:prstGeom>
          <a:noFill/>
          <a:ln/>
        </p:spPr>
        <p:txBody>
          <a:bodyPr wrap="square" lIns="0" tIns="0" rIns="0" bIns="0" rtlCol="0" anchor="ctr"/>
          <a:lstStyle/>
          <a:p>
            <a:pPr indent="0" marL="0">
              <a:buNone/>
            </a:pPr>
            <a:r>
              <a:rPr lang="en-US" sz="1300" b="1" dirty="0">
                <a:solidFill>
                  <a:schemeClr val="tx2"/>
                </a:solidFill>
              </a:rPr>
              <a:t>ISPA / TBC</a:t>
            </a:r>
            <a:endParaRPr lang="en-US" sz="1300" dirty="0"/>
          </a:p>
        </p:txBody>
      </p:sp>
      <p:sp>
        <p:nvSpPr>
          <p:cNvPr id="13" name="Text 9"/>
          <p:cNvSpPr txBox="1"/>
          <p:nvPr/>
        </p:nvSpPr>
        <p:spPr>
          <a:xfrm>
            <a:off x="2286000" y="2084832"/>
            <a:ext cx="3291840" cy="713232"/>
          </a:xfrm>
          <a:prstGeom prst="rect">
            <a:avLst/>
          </a:prstGeom>
          <a:noFill/>
          <a:ln/>
        </p:spPr>
        <p:txBody>
          <a:bodyPr wrap="square" lIns="0" tIns="0" rIns="0" bIns="0" rtlCol="0" anchor="ctr"/>
          <a:lstStyle/>
          <a:p>
            <a:pPr indent="0" marL="0">
              <a:buNone/>
            </a:pPr>
            <a:r>
              <a:rPr lang="en-US" sz="1050" dirty="0">
                <a:solidFill>
                  <a:schemeClr val="tx1"/>
                </a:solidFill>
              </a:rPr>
              <a:t>Ventilasi silang, cahaya matahari masuk kamar, etika batuk, kepadatan kamar dikendalikan.</a:t>
            </a:r>
            <a:endParaRPr lang="en-US" sz="1050" dirty="0"/>
          </a:p>
        </p:txBody>
      </p:sp>
      <p:sp>
        <p:nvSpPr>
          <p:cNvPr id="14" name="Shape 10"/>
          <p:cNvSpPr/>
          <p:nvPr/>
        </p:nvSpPr>
        <p:spPr>
          <a:xfrm>
            <a:off x="457200" y="2907792"/>
            <a:ext cx="5212080" cy="713232"/>
          </a:xfrm>
          <a:prstGeom prst="roundRect">
            <a:avLst>
              <a:gd name="adj" fmla="val 12821"/>
            </a:avLst>
          </a:prstGeom>
          <a:solidFill>
            <a:schemeClr val="bg2"/>
          </a:solidFill>
          <a:ln w="12700">
            <a:solidFill>
              <a:schemeClr val="accent6"/>
            </a:solidFill>
            <a:prstDash val="solid"/>
          </a:ln>
        </p:spPr>
      </p:sp>
      <p:sp>
        <p:nvSpPr>
          <p:cNvPr id="15" name="icon-bg"/>
          <p:cNvSpPr/>
          <p:nvPr/>
        </p:nvSpPr>
        <p:spPr>
          <a:xfrm>
            <a:off x="566928" y="3017520"/>
            <a:ext cx="493776" cy="493776"/>
          </a:xfrm>
          <a:prstGeom prst="ellipse">
            <a:avLst/>
          </a:prstGeom>
          <a:solidFill>
            <a:schemeClr val="accent5"/>
          </a:solidFill>
          <a:ln w="12700">
            <a:solidFill>
              <a:schemeClr val="accent5"/>
            </a:solidFill>
            <a:prstDash val="solid"/>
          </a:ln>
        </p:spPr>
      </p:sp>
      <p:pic>
        <p:nvPicPr>
          <p:cNvPr id="16" name="icon" descr="preencoded.png">    </p:cNvPr>
          <p:cNvPicPr>
            <a:picLocks noChangeAspect="1"/>
          </p:cNvPicPr>
          <p:nvPr/>
        </p:nvPicPr>
        <p:blipFill>
          <a:blip r:embed="rId3"/>
          <a:stretch>
            <a:fillRect/>
          </a:stretch>
        </p:blipFill>
        <p:spPr>
          <a:xfrm>
            <a:off x="685434" y="3136026"/>
            <a:ext cx="256764" cy="256764"/>
          </a:xfrm>
          <a:prstGeom prst="rect">
            <a:avLst/>
          </a:prstGeom>
        </p:spPr>
      </p:pic>
      <p:sp>
        <p:nvSpPr>
          <p:cNvPr id="17" name="Text 12"/>
          <p:cNvSpPr txBox="1"/>
          <p:nvPr/>
        </p:nvSpPr>
        <p:spPr>
          <a:xfrm>
            <a:off x="1188720" y="2907792"/>
            <a:ext cx="1097280" cy="713232"/>
          </a:xfrm>
          <a:prstGeom prst="rect">
            <a:avLst/>
          </a:prstGeom>
          <a:noFill/>
          <a:ln/>
        </p:spPr>
        <p:txBody>
          <a:bodyPr wrap="square" lIns="0" tIns="0" rIns="0" bIns="0" rtlCol="0" anchor="ctr"/>
          <a:lstStyle/>
          <a:p>
            <a:pPr indent="0" marL="0">
              <a:buNone/>
            </a:pPr>
            <a:r>
              <a:rPr lang="en-US" sz="1300" b="1" dirty="0">
                <a:solidFill>
                  <a:schemeClr val="tx2"/>
                </a:solidFill>
              </a:rPr>
              <a:t>Diare / Tifus</a:t>
            </a:r>
            <a:endParaRPr lang="en-US" sz="1300" dirty="0"/>
          </a:p>
        </p:txBody>
      </p:sp>
      <p:sp>
        <p:nvSpPr>
          <p:cNvPr id="18" name="Text 13"/>
          <p:cNvSpPr txBox="1"/>
          <p:nvPr/>
        </p:nvSpPr>
        <p:spPr>
          <a:xfrm>
            <a:off x="2286000" y="2907792"/>
            <a:ext cx="3291840" cy="713232"/>
          </a:xfrm>
          <a:prstGeom prst="rect">
            <a:avLst/>
          </a:prstGeom>
          <a:noFill/>
          <a:ln/>
        </p:spPr>
        <p:txBody>
          <a:bodyPr wrap="square" lIns="0" tIns="0" rIns="0" bIns="0" rtlCol="0" anchor="ctr"/>
          <a:lstStyle/>
          <a:p>
            <a:pPr indent="0" marL="0">
              <a:buNone/>
            </a:pPr>
            <a:r>
              <a:rPr lang="en-US" sz="1050" dirty="0">
                <a:solidFill>
                  <a:schemeClr val="tx1"/>
                </a:solidFill>
              </a:rPr>
              <a:t>CTPS, air minum aman, higiene penjamah makanan dan dapur umum.</a:t>
            </a:r>
            <a:endParaRPr lang="en-US" sz="1050" dirty="0"/>
          </a:p>
        </p:txBody>
      </p:sp>
      <p:sp>
        <p:nvSpPr>
          <p:cNvPr id="19" name="Shape 14"/>
          <p:cNvSpPr/>
          <p:nvPr/>
        </p:nvSpPr>
        <p:spPr>
          <a:xfrm>
            <a:off x="457200" y="3730752"/>
            <a:ext cx="5212080" cy="713232"/>
          </a:xfrm>
          <a:prstGeom prst="roundRect">
            <a:avLst>
              <a:gd name="adj" fmla="val 12821"/>
            </a:avLst>
          </a:prstGeom>
          <a:solidFill>
            <a:srgbClr val="FFFFFF"/>
          </a:solidFill>
          <a:ln w="12700">
            <a:solidFill>
              <a:schemeClr val="accent6"/>
            </a:solidFill>
            <a:prstDash val="solid"/>
          </a:ln>
        </p:spPr>
      </p:sp>
      <p:sp>
        <p:nvSpPr>
          <p:cNvPr id="20" name="icon-bg"/>
          <p:cNvSpPr/>
          <p:nvPr/>
        </p:nvSpPr>
        <p:spPr>
          <a:xfrm>
            <a:off x="566928" y="3840480"/>
            <a:ext cx="493776" cy="493776"/>
          </a:xfrm>
          <a:prstGeom prst="ellipse">
            <a:avLst/>
          </a:prstGeom>
          <a:solidFill>
            <a:schemeClr val="accent5"/>
          </a:solidFill>
          <a:ln w="12700">
            <a:solidFill>
              <a:schemeClr val="accent5"/>
            </a:solidFill>
            <a:prstDash val="solid"/>
          </a:ln>
        </p:spPr>
      </p:sp>
      <p:pic>
        <p:nvPicPr>
          <p:cNvPr id="21" name="icon" descr="preencoded.png">    </p:cNvPr>
          <p:cNvPicPr>
            <a:picLocks noChangeAspect="1"/>
          </p:cNvPicPr>
          <p:nvPr/>
        </p:nvPicPr>
        <p:blipFill>
          <a:blip r:embed="rId4"/>
          <a:stretch>
            <a:fillRect/>
          </a:stretch>
        </p:blipFill>
        <p:spPr>
          <a:xfrm>
            <a:off x="685434" y="3958986"/>
            <a:ext cx="256764" cy="256764"/>
          </a:xfrm>
          <a:prstGeom prst="rect">
            <a:avLst/>
          </a:prstGeom>
        </p:spPr>
      </p:pic>
      <p:sp>
        <p:nvSpPr>
          <p:cNvPr id="22" name="Text 16"/>
          <p:cNvSpPr txBox="1"/>
          <p:nvPr/>
        </p:nvSpPr>
        <p:spPr>
          <a:xfrm>
            <a:off x="1188720" y="3730752"/>
            <a:ext cx="1097280" cy="713232"/>
          </a:xfrm>
          <a:prstGeom prst="rect">
            <a:avLst/>
          </a:prstGeom>
          <a:noFill/>
          <a:ln/>
        </p:spPr>
        <p:txBody>
          <a:bodyPr wrap="square" lIns="0" tIns="0" rIns="0" bIns="0" rtlCol="0" anchor="ctr"/>
          <a:lstStyle/>
          <a:p>
            <a:pPr indent="0" marL="0">
              <a:buNone/>
            </a:pPr>
            <a:r>
              <a:rPr lang="en-US" sz="1300" b="1" dirty="0">
                <a:solidFill>
                  <a:schemeClr val="tx2"/>
                </a:solidFill>
              </a:rPr>
              <a:t>DBD</a:t>
            </a:r>
            <a:endParaRPr lang="en-US" sz="1300" dirty="0"/>
          </a:p>
        </p:txBody>
      </p:sp>
      <p:sp>
        <p:nvSpPr>
          <p:cNvPr id="23" name="Text 17"/>
          <p:cNvSpPr txBox="1"/>
          <p:nvPr/>
        </p:nvSpPr>
        <p:spPr>
          <a:xfrm>
            <a:off x="2286000" y="3730752"/>
            <a:ext cx="3291840" cy="713232"/>
          </a:xfrm>
          <a:prstGeom prst="rect">
            <a:avLst/>
          </a:prstGeom>
          <a:noFill/>
          <a:ln/>
        </p:spPr>
        <p:txBody>
          <a:bodyPr wrap="square" lIns="0" tIns="0" rIns="0" bIns="0" rtlCol="0" anchor="ctr"/>
          <a:lstStyle/>
          <a:p>
            <a:pPr indent="0" marL="0">
              <a:buNone/>
            </a:pPr>
            <a:r>
              <a:rPr lang="en-US" sz="1050" dirty="0">
                <a:solidFill>
                  <a:schemeClr val="tx1"/>
                </a:solidFill>
              </a:rPr>
              <a:t>Pemberantasan sarang nyamuk 3M Plus, drainase lancar, tidak ada genangan.</a:t>
            </a:r>
            <a:endParaRPr lang="en-US" sz="1050" dirty="0"/>
          </a:p>
        </p:txBody>
      </p:sp>
      <p:pic>
        <p:nvPicPr>
          <p:cNvPr id="24" name="ilustrasi" descr="img/gizi.png">    </p:cNvPr>
          <p:cNvPicPr>
            <a:picLocks noChangeAspect="1"/>
          </p:cNvPicPr>
          <p:nvPr/>
        </p:nvPicPr>
        <p:blipFill>
          <a:blip r:embed="rId5"/>
          <a:stretch>
            <a:fillRect/>
          </a:stretch>
        </p:blipFill>
        <p:spPr>
          <a:xfrm>
            <a:off x="5943600" y="1188720"/>
            <a:ext cx="2743200" cy="2194560"/>
          </a:xfrm>
          <a:prstGeom prst="rect">
            <a:avLst/>
          </a:prstGeom>
        </p:spPr>
      </p:pic>
      <p:sp>
        <p:nvSpPr>
          <p:cNvPr id="25" name="Text 18"/>
          <p:cNvSpPr txBox="1"/>
          <p:nvPr/>
        </p:nvSpPr>
        <p:spPr>
          <a:xfrm>
            <a:off x="5943600" y="3474720"/>
            <a:ext cx="2743200" cy="1005840"/>
          </a:xfrm>
          <a:prstGeom prst="rect">
            <a:avLst/>
          </a:prstGeom>
          <a:noFill/>
          <a:ln/>
        </p:spPr>
        <p:txBody>
          <a:bodyPr wrap="square" lIns="0" tIns="0" rIns="0" bIns="0" rtlCol="0" anchor="t"/>
          <a:lstStyle/>
          <a:p>
            <a:pPr indent="0" marL="0">
              <a:buNone/>
            </a:pPr>
            <a:r>
              <a:rPr lang="en-US" sz="1050" i="1" dirty="0">
                <a:solidFill>
                  <a:schemeClr val="tx1"/>
                </a:solidFill>
              </a:rPr>
              <a:t>Gizi seimbang memperkuat daya tahan santri — isi piring dengan makanan pokok, lauk, sayur, dan buah, serta cukup air minum.</a:t>
            </a:r>
            <a:endParaRPr lang="en-US" sz="105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Pilar II — Sanitasi Layak (WASH in Pesantren)</a:t>
            </a:r>
            <a:endParaRPr lang="en-US" sz="26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5394960" cy="914400"/>
        </p:xfrm>
        <a:graphic>
          <a:graphicData uri="http://schemas.openxmlformats.org/drawingml/2006/table">
            <a:tbl>
              <a:tblPr/>
              <a:tblGrid>
                <a:gridCol w="1234440"/>
                <a:gridCol w="2514600"/>
                <a:gridCol w="1645920"/>
              </a:tblGrid>
              <a:tr h="347472">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Komponen</a:t>
                      </a:r>
                      <a:endParaRPr lang="en-US" sz="11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0E3B2E"/>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Indikator Standar</a:t>
                      </a:r>
                      <a:endParaRPr lang="en-US" sz="11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0E3B2E"/>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Implikasi Kesehatan</a:t>
                      </a:r>
                      <a:endParaRPr lang="en-US" sz="11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0E3B2E"/>
                    </a:solidFill>
                  </a:tcPr>
                </a:tc>
              </a:tr>
              <a:tr h="777240">
                <a:tc>
                  <a:txBody>
                    <a:bodyPr/>
                    <a:lstStyle/>
                    <a:p>
                      <a:pPr indent="0" marL="0">
                        <a:buNone/>
                      </a:pPr>
                      <a:r>
                        <a:rPr lang="en-US" sz="1050" b="1" dirty="0">
                          <a:solidFill>
                            <a:srgbClr val="1F2A26"/>
                          </a:solidFill>
                          <a:latin typeface="Calibri" pitchFamily="34" charset="0"/>
                          <a:ea typeface="Calibri" pitchFamily="34" charset="-122"/>
                          <a:cs typeface="Calibri" pitchFamily="34" charset="-120"/>
                        </a:rPr>
                        <a:t>Air Bersih &amp; Minum</a:t>
                      </a:r>
                      <a:endParaRPr lang="en-US" sz="10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Tersedia kontinu; memenuhi syarat fisik (tidak berbau, berwarna, berasa) dan mikrobiologis (bebas E. coli).</a:t>
                      </a:r>
                      <a:endParaRPr lang="en-US" sz="10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Mencegah penyakit water-borne (diare, tifus).</a:t>
                      </a:r>
                      <a:endParaRPr lang="en-US" sz="10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r>
              <a:tr h="731520">
                <a:tc>
                  <a:txBody>
                    <a:bodyPr/>
                    <a:lstStyle/>
                    <a:p>
                      <a:pPr indent="0" marL="0">
                        <a:buNone/>
                      </a:pPr>
                      <a:r>
                        <a:rPr lang="en-US" sz="1050" b="1" dirty="0">
                          <a:solidFill>
                            <a:srgbClr val="1F2A26"/>
                          </a:solidFill>
                          <a:latin typeface="Calibri" pitchFamily="34" charset="0"/>
                          <a:ea typeface="Calibri" pitchFamily="34" charset="-122"/>
                          <a:cs typeface="Calibri" pitchFamily="34" charset="-120"/>
                        </a:rPr>
                        <a:t>Jamban Sehat</a:t>
                      </a:r>
                      <a:endParaRPr lang="en-US" sz="10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FFFFFF"/>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Jumlah toilet proporsional dengan jumlah santri (acuan 1:15–1:20) dan septic tank kedap air.</a:t>
                      </a:r>
                      <a:endParaRPr lang="en-US" sz="10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FFFFFF"/>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Mencegah pencemaran tanah dan air tanah.</a:t>
                      </a:r>
                      <a:endParaRPr lang="en-US" sz="10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FFFFFF"/>
                    </a:solidFill>
                  </a:tcPr>
                </a:tc>
              </a:tr>
              <a:tr h="640080">
                <a:tc>
                  <a:txBody>
                    <a:bodyPr/>
                    <a:lstStyle/>
                    <a:p>
                      <a:pPr indent="0" marL="0">
                        <a:buNone/>
                      </a:pPr>
                      <a:r>
                        <a:rPr lang="en-US" sz="1050" b="1" dirty="0">
                          <a:solidFill>
                            <a:srgbClr val="1F2A26"/>
                          </a:solidFill>
                          <a:latin typeface="Calibri" pitchFamily="34" charset="0"/>
                          <a:ea typeface="Calibri" pitchFamily="34" charset="-122"/>
                          <a:cs typeface="Calibri" pitchFamily="34" charset="-120"/>
                        </a:rPr>
                        <a:t>Limbah &amp; Drainase</a:t>
                      </a:r>
                      <a:endParaRPr lang="en-US" sz="10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Saluran Pembuangan Air Limbah (SPAL) tertutup, tidak ada genangan.</a:t>
                      </a:r>
                      <a:endParaRPr lang="en-US" sz="10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Mencegah penyakit vector-borne (DBD, filariasis).</a:t>
                      </a:r>
                      <a:endParaRPr lang="en-US" sz="10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r>
              <a:tr h="685800">
                <a:tc>
                  <a:txBody>
                    <a:bodyPr/>
                    <a:lstStyle/>
                    <a:p>
                      <a:pPr indent="0" marL="0">
                        <a:buNone/>
                      </a:pPr>
                      <a:r>
                        <a:rPr lang="en-US" sz="1050" b="1" dirty="0">
                          <a:solidFill>
                            <a:srgbClr val="1F2A26"/>
                          </a:solidFill>
                          <a:latin typeface="Calibri" pitchFamily="34" charset="0"/>
                          <a:ea typeface="Calibri" pitchFamily="34" charset="-122"/>
                          <a:cs typeface="Calibri" pitchFamily="34" charset="-120"/>
                        </a:rPr>
                        <a:t>Manajemen Sampah</a:t>
                      </a:r>
                      <a:endParaRPr lang="en-US" sz="10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FFFFFF"/>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Pemilahan organik–anorganik dari sumber dan prinsip 3R (Reduce, Reuse, Recycle).</a:t>
                      </a:r>
                      <a:endParaRPr lang="en-US" sz="10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FFFFFF"/>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Mencegah bau, lalat, dan tikus pembawa penyakit.</a:t>
                      </a:r>
                      <a:endParaRPr lang="en-US" sz="1050" dirty="0">
                        <a:latin typeface="Calibri" charset="0"/>
                        <a:ea typeface="Calibri" charset="0"/>
                        <a:cs typeface="Calibri" charset="0"/>
                      </a:endParaRPr>
                    </a:p>
                  </a:txBody>
                  <a:tcPr marL="63500" marR="635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FFFFFF"/>
                    </a:solidFill>
                  </a:tcPr>
                </a:tc>
              </a:tr>
            </a:tbl>
          </a:graphicData>
        </a:graphic>
      </p:graphicFrame>
      <p:pic>
        <p:nvPicPr>
          <p:cNvPr id="4" name="ilustrasi" descr="img/sanitasi.png">    </p:cNvPr>
          <p:cNvPicPr>
            <a:picLocks noChangeAspect="1"/>
          </p:cNvPicPr>
          <p:nvPr/>
        </p:nvPicPr>
        <p:blipFill>
          <a:blip r:embed="rId1"/>
          <a:stretch>
            <a:fillRect/>
          </a:stretch>
        </p:blipFill>
        <p:spPr>
          <a:xfrm>
            <a:off x="6080760" y="1051560"/>
            <a:ext cx="2606040" cy="1737360"/>
          </a:xfrm>
          <a:prstGeom prst="rect">
            <a:avLst/>
          </a:prstGeom>
        </p:spPr>
      </p:pic>
      <p:sp>
        <p:nvSpPr>
          <p:cNvPr id="5" name="card"/>
          <p:cNvSpPr/>
          <p:nvPr/>
        </p:nvSpPr>
        <p:spPr>
          <a:xfrm>
            <a:off x="6080760" y="2926080"/>
            <a:ext cx="2606040" cy="1645920"/>
          </a:xfrm>
          <a:prstGeom prst="roundRect">
            <a:avLst>
              <a:gd name="adj" fmla="val 666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Text 2"/>
          <p:cNvSpPr txBox="1"/>
          <p:nvPr/>
        </p:nvSpPr>
        <p:spPr>
          <a:xfrm>
            <a:off x="6217920" y="2999232"/>
            <a:ext cx="2377440" cy="1508760"/>
          </a:xfrm>
          <a:prstGeom prst="rect">
            <a:avLst/>
          </a:prstGeom>
          <a:noFill/>
          <a:ln/>
        </p:spPr>
        <p:txBody>
          <a:bodyPr wrap="square" lIns="0" tIns="0" rIns="0" bIns="0" rtlCol="0" anchor="t"/>
          <a:lstStyle/>
          <a:p>
            <a:pPr indent="0" marL="0">
              <a:spcAft>
                <a:spcPts val="100"/>
              </a:spcAft>
              <a:buNone/>
            </a:pPr>
            <a:r>
              <a:rPr lang="en-US" sz="1200" b="1" dirty="0">
                <a:solidFill>
                  <a:schemeClr val="accent1"/>
                </a:solidFill>
              </a:rPr>
              <a:t>5 Pilar STBM</a:t>
            </a:r>
            <a:endParaRPr lang="en-US" sz="1000" dirty="0"/>
          </a:p>
          <a:p>
            <a:pPr marL="342900" indent="-342900">
              <a:spcAft>
                <a:spcPts val="100"/>
              </a:spcAft>
              <a:buSzPct val="100000"/>
              <a:buChar char="•"/>
            </a:pPr>
            <a:r>
              <a:rPr lang="en-US" sz="1000" dirty="0">
                <a:solidFill>
                  <a:schemeClr val="tx1"/>
                </a:solidFill>
              </a:rPr>
              <a:t>Stop buang air besar sembarangan</a:t>
            </a:r>
            <a:endParaRPr lang="en-US" sz="1000" dirty="0"/>
          </a:p>
          <a:p>
            <a:pPr marL="342900" indent="-342900">
              <a:spcAft>
                <a:spcPts val="100"/>
              </a:spcAft>
              <a:buSzPct val="100000"/>
              <a:buChar char="•"/>
            </a:pPr>
            <a:r>
              <a:rPr lang="en-US" sz="1000" dirty="0">
                <a:solidFill>
                  <a:schemeClr val="tx1"/>
                </a:solidFill>
              </a:rPr>
              <a:t>Cuci tangan pakai sabun</a:t>
            </a:r>
            <a:endParaRPr lang="en-US" sz="1000" dirty="0"/>
          </a:p>
          <a:p>
            <a:pPr marL="342900" indent="-342900">
              <a:spcAft>
                <a:spcPts val="100"/>
              </a:spcAft>
              <a:buSzPct val="100000"/>
              <a:buChar char="•"/>
            </a:pPr>
            <a:r>
              <a:rPr lang="en-US" sz="1000" dirty="0">
                <a:solidFill>
                  <a:schemeClr val="tx1"/>
                </a:solidFill>
              </a:rPr>
              <a:t>Pengelolaan air minum &amp; makanan</a:t>
            </a:r>
            <a:endParaRPr lang="en-US" sz="1000" dirty="0"/>
          </a:p>
          <a:p>
            <a:pPr marL="342900" indent="-342900">
              <a:spcAft>
                <a:spcPts val="100"/>
              </a:spcAft>
              <a:buSzPct val="100000"/>
              <a:buChar char="•"/>
            </a:pPr>
            <a:r>
              <a:rPr lang="en-US" sz="1000" dirty="0">
                <a:solidFill>
                  <a:schemeClr val="tx1"/>
                </a:solidFill>
              </a:rPr>
              <a:t>Pengamanan sampah</a:t>
            </a:r>
            <a:endParaRPr lang="en-US" sz="1000" dirty="0"/>
          </a:p>
          <a:p>
            <a:pPr marL="342900" indent="-342900">
              <a:spcAft>
                <a:spcPts val="100"/>
              </a:spcAft>
              <a:buSzPct val="100000"/>
              <a:buChar char="•"/>
            </a:pPr>
            <a:r>
              <a:rPr lang="en-US" sz="1000" dirty="0">
                <a:solidFill>
                  <a:schemeClr val="tx1"/>
                </a:solidFill>
              </a:rPr>
              <a:t>Pengamanan limbah cair</a:t>
            </a:r>
            <a:endParaRPr lang="en-US" sz="10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Asrama Sehat: Indikator Lingkungan KMA 91/2025</a:t>
            </a:r>
            <a:endParaRPr lang="en-US" sz="2600" dirty="0"/>
          </a:p>
        </p:txBody>
      </p:sp>
      <p:sp>
        <p:nvSpPr>
          <p:cNvPr id="3" name="tag"/>
          <p:cNvSpPr txBox="1"/>
          <p:nvPr/>
        </p:nvSpPr>
        <p:spPr>
          <a:xfrm>
            <a:off x="457200" y="868680"/>
            <a:ext cx="2011680" cy="256032"/>
          </a:xfrm>
          <a:prstGeom prst="roundRect">
            <a:avLst>
              <a:gd name="adj" fmla="val 50000"/>
            </a:avLst>
          </a:prstGeom>
          <a:solidFill>
            <a:schemeClr val="accent6"/>
          </a:solidFill>
          <a:ln/>
        </p:spPr>
        <p:txBody>
          <a:bodyPr wrap="square" lIns="0" tIns="0" rIns="0" bIns="0" rtlCol="0" anchor="ctr"/>
          <a:lstStyle/>
          <a:p>
            <a:pPr algn="ctr" indent="0" marL="0">
              <a:buNone/>
            </a:pPr>
            <a:r>
              <a:rPr lang="en-US" sz="1000" b="1" dirty="0">
                <a:solidFill>
                  <a:schemeClr val="tx2"/>
                </a:solidFill>
              </a:rPr>
              <a:t>PILAR II · SANITASI</a:t>
            </a:r>
            <a:endParaRPr lang="en-US" sz="1000" dirty="0"/>
          </a:p>
        </p:txBody>
      </p:sp>
      <p:pic>
        <p:nvPicPr>
          <p:cNvPr id="4" name="ilustrasi" descr="img/asrama.png">    </p:cNvPr>
          <p:cNvPicPr>
            <a:picLocks noChangeAspect="1"/>
          </p:cNvPicPr>
          <p:nvPr/>
        </p:nvPicPr>
        <p:blipFill>
          <a:blip r:embed="rId1"/>
          <a:stretch>
            <a:fillRect/>
          </a:stretch>
        </p:blipFill>
        <p:spPr>
          <a:xfrm>
            <a:off x="4846320" y="1234440"/>
            <a:ext cx="3840480" cy="2560320"/>
          </a:xfrm>
          <a:prstGeom prst="rect">
            <a:avLst/>
          </a:prstGeom>
        </p:spPr>
      </p:pic>
      <p:sp>
        <p:nvSpPr>
          <p:cNvPr id="5" name="icon-bg"/>
          <p:cNvSpPr/>
          <p:nvPr/>
        </p:nvSpPr>
        <p:spPr>
          <a:xfrm>
            <a:off x="457200" y="1325880"/>
            <a:ext cx="502920" cy="502920"/>
          </a:xfrm>
          <a:prstGeom prst="ellipse">
            <a:avLst/>
          </a:prstGeom>
          <a:solidFill>
            <a:schemeClr val="accent3"/>
          </a:solidFill>
          <a:ln w="12700">
            <a:solidFill>
              <a:schemeClr val="accent3"/>
            </a:solidFill>
            <a:prstDash val="solid"/>
          </a:ln>
        </p:spPr>
      </p:sp>
      <p:pic>
        <p:nvPicPr>
          <p:cNvPr id="6" name="icon" descr="preencoded.png">    </p:cNvPr>
          <p:cNvPicPr>
            <a:picLocks noChangeAspect="1"/>
          </p:cNvPicPr>
          <p:nvPr/>
        </p:nvPicPr>
        <p:blipFill>
          <a:blip r:embed="rId2"/>
          <a:stretch>
            <a:fillRect/>
          </a:stretch>
        </p:blipFill>
        <p:spPr>
          <a:xfrm>
            <a:off x="577901" y="1446581"/>
            <a:ext cx="261518" cy="261518"/>
          </a:xfrm>
          <a:prstGeom prst="rect">
            <a:avLst/>
          </a:prstGeom>
        </p:spPr>
      </p:pic>
      <p:sp>
        <p:nvSpPr>
          <p:cNvPr id="7" name="Text 3"/>
          <p:cNvSpPr txBox="1"/>
          <p:nvPr/>
        </p:nvSpPr>
        <p:spPr>
          <a:xfrm>
            <a:off x="1097280" y="1280160"/>
            <a:ext cx="3520440" cy="731520"/>
          </a:xfrm>
          <a:prstGeom prst="rect">
            <a:avLst/>
          </a:prstGeom>
          <a:noFill/>
          <a:ln/>
        </p:spPr>
        <p:txBody>
          <a:bodyPr wrap="square" lIns="0" tIns="0" rIns="0" bIns="0" rtlCol="0" anchor="t"/>
          <a:lstStyle/>
          <a:p>
            <a:pPr indent="0" marL="0">
              <a:buNone/>
            </a:pPr>
            <a:r>
              <a:rPr lang="en-US" sz="1250" b="1" dirty="0">
                <a:solidFill>
                  <a:schemeClr val="tx2"/>
                </a:solidFill>
              </a:rPr>
              <a:t>Ventilasi &amp; pencahayaan</a:t>
            </a:r>
            <a:endParaRPr lang="en-US" sz="1250" dirty="0"/>
          </a:p>
          <a:p>
            <a:pPr indent="0" marL="0">
              <a:buNone/>
            </a:pPr>
            <a:r>
              <a:rPr lang="en-US" sz="1050" dirty="0">
                <a:solidFill>
                  <a:schemeClr val="tx1"/>
                </a:solidFill>
              </a:rPr>
              <a:t>Jendela dibuka setiap hari; sinar matahari masuk ke kamar.</a:t>
            </a:r>
            <a:endParaRPr lang="en-US" sz="1250" dirty="0"/>
          </a:p>
        </p:txBody>
      </p:sp>
      <p:sp>
        <p:nvSpPr>
          <p:cNvPr id="8" name="icon-bg"/>
          <p:cNvSpPr/>
          <p:nvPr/>
        </p:nvSpPr>
        <p:spPr>
          <a:xfrm>
            <a:off x="457200" y="2148840"/>
            <a:ext cx="502920" cy="502920"/>
          </a:xfrm>
          <a:prstGeom prst="ellipse">
            <a:avLst/>
          </a:prstGeom>
          <a:solidFill>
            <a:schemeClr val="accent3"/>
          </a:solidFill>
          <a:ln w="12700">
            <a:solidFill>
              <a:schemeClr val="accent3"/>
            </a:solidFill>
            <a:prstDash val="solid"/>
          </a:ln>
        </p:spPr>
      </p:sp>
      <p:pic>
        <p:nvPicPr>
          <p:cNvPr id="9" name="icon" descr="preencoded.png">    </p:cNvPr>
          <p:cNvPicPr>
            <a:picLocks noChangeAspect="1"/>
          </p:cNvPicPr>
          <p:nvPr/>
        </p:nvPicPr>
        <p:blipFill>
          <a:blip r:embed="rId3"/>
          <a:stretch>
            <a:fillRect/>
          </a:stretch>
        </p:blipFill>
        <p:spPr>
          <a:xfrm>
            <a:off x="577901" y="2269541"/>
            <a:ext cx="261518" cy="261518"/>
          </a:xfrm>
          <a:prstGeom prst="rect">
            <a:avLst/>
          </a:prstGeom>
        </p:spPr>
      </p:pic>
      <p:sp>
        <p:nvSpPr>
          <p:cNvPr id="10" name="Text 5"/>
          <p:cNvSpPr txBox="1"/>
          <p:nvPr/>
        </p:nvSpPr>
        <p:spPr>
          <a:xfrm>
            <a:off x="1097280" y="2103120"/>
            <a:ext cx="3520440" cy="731520"/>
          </a:xfrm>
          <a:prstGeom prst="rect">
            <a:avLst/>
          </a:prstGeom>
          <a:noFill/>
          <a:ln/>
        </p:spPr>
        <p:txBody>
          <a:bodyPr wrap="square" lIns="0" tIns="0" rIns="0" bIns="0" rtlCol="0" anchor="t"/>
          <a:lstStyle/>
          <a:p>
            <a:pPr indent="0" marL="0">
              <a:buNone/>
            </a:pPr>
            <a:r>
              <a:rPr lang="en-US" sz="1250" b="1" dirty="0">
                <a:solidFill>
                  <a:schemeClr val="tx2"/>
                </a:solidFill>
              </a:rPr>
              <a:t>Kepadatan hunian</a:t>
            </a:r>
            <a:endParaRPr lang="en-US" sz="1250" dirty="0"/>
          </a:p>
          <a:p>
            <a:pPr indent="0" marL="0">
              <a:buNone/>
            </a:pPr>
            <a:r>
              <a:rPr lang="en-US" sz="1050" dirty="0">
                <a:solidFill>
                  <a:schemeClr val="tx1"/>
                </a:solidFill>
              </a:rPr>
              <a:t>Jumlah santri per kamar disesuaikan dengan luas ruang.</a:t>
            </a:r>
            <a:endParaRPr lang="en-US" sz="1250" dirty="0"/>
          </a:p>
        </p:txBody>
      </p:sp>
      <p:sp>
        <p:nvSpPr>
          <p:cNvPr id="11" name="icon-bg"/>
          <p:cNvSpPr/>
          <p:nvPr/>
        </p:nvSpPr>
        <p:spPr>
          <a:xfrm>
            <a:off x="457200" y="2971800"/>
            <a:ext cx="502920" cy="502920"/>
          </a:xfrm>
          <a:prstGeom prst="ellipse">
            <a:avLst/>
          </a:prstGeom>
          <a:solidFill>
            <a:schemeClr val="accent3"/>
          </a:solidFill>
          <a:ln w="12700">
            <a:solidFill>
              <a:schemeClr val="accent3"/>
            </a:solidFill>
            <a:prstDash val="solid"/>
          </a:ln>
        </p:spPr>
      </p:sp>
      <p:pic>
        <p:nvPicPr>
          <p:cNvPr id="12" name="icon" descr="preencoded.png">    </p:cNvPr>
          <p:cNvPicPr>
            <a:picLocks noChangeAspect="1"/>
          </p:cNvPicPr>
          <p:nvPr/>
        </p:nvPicPr>
        <p:blipFill>
          <a:blip r:embed="rId4"/>
          <a:stretch>
            <a:fillRect/>
          </a:stretch>
        </p:blipFill>
        <p:spPr>
          <a:xfrm>
            <a:off x="577901" y="3092501"/>
            <a:ext cx="261518" cy="261518"/>
          </a:xfrm>
          <a:prstGeom prst="rect">
            <a:avLst/>
          </a:prstGeom>
        </p:spPr>
      </p:pic>
      <p:sp>
        <p:nvSpPr>
          <p:cNvPr id="13" name="Text 7"/>
          <p:cNvSpPr txBox="1"/>
          <p:nvPr/>
        </p:nvSpPr>
        <p:spPr>
          <a:xfrm>
            <a:off x="1097280" y="2926080"/>
            <a:ext cx="3520440" cy="731520"/>
          </a:xfrm>
          <a:prstGeom prst="rect">
            <a:avLst/>
          </a:prstGeom>
          <a:noFill/>
          <a:ln/>
        </p:spPr>
        <p:txBody>
          <a:bodyPr wrap="square" lIns="0" tIns="0" rIns="0" bIns="0" rtlCol="0" anchor="t"/>
          <a:lstStyle/>
          <a:p>
            <a:pPr indent="0" marL="0">
              <a:buNone/>
            </a:pPr>
            <a:r>
              <a:rPr lang="en-US" sz="1250" b="1" dirty="0">
                <a:solidFill>
                  <a:schemeClr val="tx2"/>
                </a:solidFill>
              </a:rPr>
              <a:t>Ro’an terjadwal</a:t>
            </a:r>
            <a:endParaRPr lang="en-US" sz="1250" dirty="0"/>
          </a:p>
          <a:p>
            <a:pPr indent="0" marL="0">
              <a:buNone/>
            </a:pPr>
            <a:r>
              <a:rPr lang="en-US" sz="1050" dirty="0">
                <a:solidFill>
                  <a:schemeClr val="tx1"/>
                </a:solidFill>
              </a:rPr>
              <a:t>Kerja bakti harian/mingguan yang terukur dan diawasi.</a:t>
            </a:r>
            <a:endParaRPr lang="en-US" sz="1250" dirty="0"/>
          </a:p>
        </p:txBody>
      </p:sp>
      <p:sp>
        <p:nvSpPr>
          <p:cNvPr id="14" name="icon-bg"/>
          <p:cNvSpPr/>
          <p:nvPr/>
        </p:nvSpPr>
        <p:spPr>
          <a:xfrm>
            <a:off x="457200" y="3794760"/>
            <a:ext cx="502920" cy="502920"/>
          </a:xfrm>
          <a:prstGeom prst="ellipse">
            <a:avLst/>
          </a:prstGeom>
          <a:solidFill>
            <a:schemeClr val="accent3"/>
          </a:solidFill>
          <a:ln w="12700">
            <a:solidFill>
              <a:schemeClr val="accent3"/>
            </a:solidFill>
            <a:prstDash val="solid"/>
          </a:ln>
        </p:spPr>
      </p:sp>
      <p:pic>
        <p:nvPicPr>
          <p:cNvPr id="15" name="icon" descr="preencoded.png">    </p:cNvPr>
          <p:cNvPicPr>
            <a:picLocks noChangeAspect="1"/>
          </p:cNvPicPr>
          <p:nvPr/>
        </p:nvPicPr>
        <p:blipFill>
          <a:blip r:embed="rId5"/>
          <a:stretch>
            <a:fillRect/>
          </a:stretch>
        </p:blipFill>
        <p:spPr>
          <a:xfrm>
            <a:off x="577901" y="3915461"/>
            <a:ext cx="261518" cy="261518"/>
          </a:xfrm>
          <a:prstGeom prst="rect">
            <a:avLst/>
          </a:prstGeom>
        </p:spPr>
      </p:pic>
      <p:sp>
        <p:nvSpPr>
          <p:cNvPr id="16" name="Text 9"/>
          <p:cNvSpPr txBox="1"/>
          <p:nvPr/>
        </p:nvSpPr>
        <p:spPr>
          <a:xfrm>
            <a:off x="1097280" y="3749040"/>
            <a:ext cx="3520440" cy="731520"/>
          </a:xfrm>
          <a:prstGeom prst="rect">
            <a:avLst/>
          </a:prstGeom>
          <a:noFill/>
          <a:ln/>
        </p:spPr>
        <p:txBody>
          <a:bodyPr wrap="square" lIns="0" tIns="0" rIns="0" bIns="0" rtlCol="0" anchor="t"/>
          <a:lstStyle/>
          <a:p>
            <a:pPr indent="0" marL="0">
              <a:buNone/>
            </a:pPr>
            <a:r>
              <a:rPr lang="en-US" sz="1250" b="1" dirty="0">
                <a:solidFill>
                  <a:schemeClr val="tx2"/>
                </a:solidFill>
              </a:rPr>
              <a:t>Sarana CTPS</a:t>
            </a:r>
            <a:endParaRPr lang="en-US" sz="1250" dirty="0"/>
          </a:p>
          <a:p>
            <a:pPr indent="0" marL="0">
              <a:buNone/>
            </a:pPr>
            <a:r>
              <a:rPr lang="en-US" sz="1050" dirty="0">
                <a:solidFill>
                  <a:schemeClr val="tx1"/>
                </a:solidFill>
              </a:rPr>
              <a:t>Di masjid, kelas, ruang makan, dan asrama.</a:t>
            </a:r>
            <a:endParaRPr lang="en-US" sz="1250" dirty="0"/>
          </a:p>
        </p:txBody>
      </p:sp>
      <p:sp>
        <p:nvSpPr>
          <p:cNvPr id="17" name="Shape 10"/>
          <p:cNvSpPr/>
          <p:nvPr/>
        </p:nvSpPr>
        <p:spPr>
          <a:xfrm>
            <a:off x="4846320" y="3931920"/>
            <a:ext cx="3840480" cy="685800"/>
          </a:xfrm>
          <a:prstGeom prst="roundRect">
            <a:avLst>
              <a:gd name="adj" fmla="val 13333"/>
            </a:avLst>
          </a:prstGeom>
          <a:solidFill>
            <a:schemeClr val="tx2"/>
          </a:solidFill>
          <a:ln w="12700">
            <a:solidFill>
              <a:schemeClr val="tx2"/>
            </a:solidFill>
            <a:prstDash val="solid"/>
          </a:ln>
        </p:spPr>
      </p:sp>
      <p:sp>
        <p:nvSpPr>
          <p:cNvPr id="18" name="Text 11"/>
          <p:cNvSpPr txBox="1"/>
          <p:nvPr/>
        </p:nvSpPr>
        <p:spPr>
          <a:xfrm>
            <a:off x="4983480" y="3931920"/>
            <a:ext cx="3566160" cy="685800"/>
          </a:xfrm>
          <a:prstGeom prst="rect">
            <a:avLst/>
          </a:prstGeom>
          <a:noFill/>
          <a:ln/>
        </p:spPr>
        <p:txBody>
          <a:bodyPr wrap="square" lIns="0" tIns="0" rIns="0" bIns="0" rtlCol="0" anchor="ctr"/>
          <a:lstStyle/>
          <a:p>
            <a:pPr indent="0" marL="0">
              <a:buNone/>
            </a:pPr>
            <a:r>
              <a:rPr lang="en-US" sz="1100" b="1" dirty="0">
                <a:solidFill>
                  <a:schemeClr val="accent2"/>
                </a:solidFill>
              </a:rPr>
              <a:t>KMA 91/2025: asrama sehat dan layak · sanitasi memadai · keamanan terjamin</a:t>
            </a:r>
            <a:endParaRPr lang="en-US" sz="11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Pilar III — Pemberdayaan Santri &amp; Kelembagaan</a:t>
            </a:r>
            <a:endParaRPr lang="en-US" sz="2600" dirty="0"/>
          </a:p>
        </p:txBody>
      </p:sp>
      <p:pic>
        <p:nvPicPr>
          <p:cNvPr id="3" name="ilustrasi" descr="img/kader.png">    </p:cNvPr>
          <p:cNvPicPr>
            <a:picLocks noChangeAspect="1"/>
          </p:cNvPicPr>
          <p:nvPr/>
        </p:nvPicPr>
        <p:blipFill>
          <a:blip r:embed="rId1"/>
          <a:stretch>
            <a:fillRect/>
          </a:stretch>
        </p:blipFill>
        <p:spPr>
          <a:xfrm>
            <a:off x="457200" y="1051560"/>
            <a:ext cx="3429000" cy="2743200"/>
          </a:xfrm>
          <a:prstGeom prst="rect">
            <a:avLst/>
          </a:prstGeom>
        </p:spPr>
      </p:pic>
      <p:sp>
        <p:nvSpPr>
          <p:cNvPr id="4" name="Text 1"/>
          <p:cNvSpPr txBox="1"/>
          <p:nvPr/>
        </p:nvSpPr>
        <p:spPr>
          <a:xfrm>
            <a:off x="457200" y="3886200"/>
            <a:ext cx="3429000" cy="685800"/>
          </a:xfrm>
          <a:prstGeom prst="rect">
            <a:avLst/>
          </a:prstGeom>
          <a:noFill/>
          <a:ln/>
        </p:spPr>
        <p:txBody>
          <a:bodyPr wrap="square" lIns="0" tIns="0" rIns="0" bIns="0" rtlCol="0" anchor="t"/>
          <a:lstStyle/>
          <a:p>
            <a:pPr indent="0" marL="0">
              <a:buNone/>
            </a:pPr>
            <a:r>
              <a:rPr lang="en-US" sz="1100" i="1" dirty="0">
                <a:solidFill>
                  <a:schemeClr val="accent1"/>
                </a:solidFill>
              </a:rPr>
              <a:t>Santri sebagai agent of change — selaras dengan prinsip Partisipasi Anak (KMA 91/2025)</a:t>
            </a:r>
            <a:endParaRPr lang="en-US" sz="1100" dirty="0"/>
          </a:p>
        </p:txBody>
      </p:sp>
      <p:sp>
        <p:nvSpPr>
          <p:cNvPr id="5" name="card"/>
          <p:cNvSpPr/>
          <p:nvPr/>
        </p:nvSpPr>
        <p:spPr>
          <a:xfrm>
            <a:off x="4114800" y="1051560"/>
            <a:ext cx="4572000" cy="1051560"/>
          </a:xfrm>
          <a:prstGeom prst="roundRect">
            <a:avLst>
              <a:gd name="adj" fmla="val 10435"/>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icon-bg"/>
          <p:cNvSpPr/>
          <p:nvPr/>
        </p:nvSpPr>
        <p:spPr>
          <a:xfrm>
            <a:off x="4251960" y="1298448"/>
            <a:ext cx="548640" cy="548640"/>
          </a:xfrm>
          <a:prstGeom prst="ellipse">
            <a:avLst/>
          </a:prstGeom>
          <a:solidFill>
            <a:schemeClr val="accent1"/>
          </a:solidFill>
          <a:ln w="12700">
            <a:solidFill>
              <a:schemeClr val="accent1"/>
            </a:solidFill>
            <a:prstDash val="solid"/>
          </a:ln>
        </p:spPr>
      </p:sp>
      <p:pic>
        <p:nvPicPr>
          <p:cNvPr id="7" name="icon" descr="preencoded.png">    </p:cNvPr>
          <p:cNvPicPr>
            <a:picLocks noChangeAspect="1"/>
          </p:cNvPicPr>
          <p:nvPr/>
        </p:nvPicPr>
        <p:blipFill>
          <a:blip r:embed="rId2"/>
          <a:stretch>
            <a:fillRect/>
          </a:stretch>
        </p:blipFill>
        <p:spPr>
          <a:xfrm>
            <a:off x="4383634" y="1430122"/>
            <a:ext cx="285293" cy="285293"/>
          </a:xfrm>
          <a:prstGeom prst="rect">
            <a:avLst/>
          </a:prstGeom>
        </p:spPr>
      </p:pic>
      <p:sp>
        <p:nvSpPr>
          <p:cNvPr id="8" name="Text 4"/>
          <p:cNvSpPr txBox="1"/>
          <p:nvPr/>
        </p:nvSpPr>
        <p:spPr>
          <a:xfrm>
            <a:off x="4937760" y="1124712"/>
            <a:ext cx="3611880" cy="914400"/>
          </a:xfrm>
          <a:prstGeom prst="rect">
            <a:avLst/>
          </a:prstGeom>
          <a:noFill/>
          <a:ln/>
        </p:spPr>
        <p:txBody>
          <a:bodyPr wrap="square" lIns="0" tIns="0" rIns="0" bIns="0" rtlCol="0" anchor="ctr"/>
          <a:lstStyle/>
          <a:p>
            <a:pPr indent="0" marL="0">
              <a:buNone/>
            </a:pPr>
            <a:r>
              <a:rPr lang="en-US" sz="1300" b="1" dirty="0">
                <a:solidFill>
                  <a:schemeClr val="tx2"/>
                </a:solidFill>
              </a:rPr>
              <a:t>Kader Santri Husada / Duta PHBS</a:t>
            </a:r>
            <a:endParaRPr lang="en-US" sz="1300" dirty="0"/>
          </a:p>
          <a:p>
            <a:pPr indent="0" marL="0">
              <a:buNone/>
            </a:pPr>
            <a:r>
              <a:rPr lang="en-US" sz="1050" dirty="0">
                <a:solidFill>
                  <a:schemeClr val="tx1"/>
                </a:solidFill>
              </a:rPr>
              <a:t>Dilatih promosi kesehatan, P3K, deteksi dini penyakit kulit &amp; ISPA, serta edukasi sebaya (peer education).</a:t>
            </a:r>
            <a:endParaRPr lang="en-US" sz="1300" dirty="0"/>
          </a:p>
        </p:txBody>
      </p:sp>
      <p:sp>
        <p:nvSpPr>
          <p:cNvPr id="9" name="card"/>
          <p:cNvSpPr/>
          <p:nvPr/>
        </p:nvSpPr>
        <p:spPr>
          <a:xfrm>
            <a:off x="4114800" y="2240280"/>
            <a:ext cx="4572000" cy="1051560"/>
          </a:xfrm>
          <a:prstGeom prst="roundRect">
            <a:avLst>
              <a:gd name="adj" fmla="val 10435"/>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0" name="icon-bg"/>
          <p:cNvSpPr/>
          <p:nvPr/>
        </p:nvSpPr>
        <p:spPr>
          <a:xfrm>
            <a:off x="4251960" y="2487168"/>
            <a:ext cx="548640" cy="548640"/>
          </a:xfrm>
          <a:prstGeom prst="ellipse">
            <a:avLst/>
          </a:prstGeom>
          <a:solidFill>
            <a:schemeClr val="accent1"/>
          </a:solidFill>
          <a:ln w="12700">
            <a:solidFill>
              <a:schemeClr val="accent1"/>
            </a:solidFill>
            <a:prstDash val="solid"/>
          </a:ln>
        </p:spPr>
      </p:sp>
      <p:pic>
        <p:nvPicPr>
          <p:cNvPr id="11" name="icon" descr="preencoded.png">    </p:cNvPr>
          <p:cNvPicPr>
            <a:picLocks noChangeAspect="1"/>
          </p:cNvPicPr>
          <p:nvPr/>
        </p:nvPicPr>
        <p:blipFill>
          <a:blip r:embed="rId3"/>
          <a:stretch>
            <a:fillRect/>
          </a:stretch>
        </p:blipFill>
        <p:spPr>
          <a:xfrm>
            <a:off x="4383634" y="2618842"/>
            <a:ext cx="285293" cy="285293"/>
          </a:xfrm>
          <a:prstGeom prst="rect">
            <a:avLst/>
          </a:prstGeom>
        </p:spPr>
      </p:pic>
      <p:sp>
        <p:nvSpPr>
          <p:cNvPr id="12" name="Text 7"/>
          <p:cNvSpPr txBox="1"/>
          <p:nvPr/>
        </p:nvSpPr>
        <p:spPr>
          <a:xfrm>
            <a:off x="4937760" y="2313432"/>
            <a:ext cx="3611880" cy="914400"/>
          </a:xfrm>
          <a:prstGeom prst="rect">
            <a:avLst/>
          </a:prstGeom>
          <a:noFill/>
          <a:ln/>
        </p:spPr>
        <p:txBody>
          <a:bodyPr wrap="square" lIns="0" tIns="0" rIns="0" bIns="0" rtlCol="0" anchor="ctr"/>
          <a:lstStyle/>
          <a:p>
            <a:pPr indent="0" marL="0">
              <a:buNone/>
            </a:pPr>
            <a:r>
              <a:rPr lang="en-US" sz="1300" b="1" dirty="0">
                <a:solidFill>
                  <a:schemeClr val="tx2"/>
                </a:solidFill>
              </a:rPr>
              <a:t>Optimalisasi Poskestren</a:t>
            </a:r>
            <a:endParaRPr lang="en-US" sz="1300" dirty="0"/>
          </a:p>
          <a:p>
            <a:pPr indent="0" marL="0">
              <a:buNone/>
            </a:pPr>
            <a:r>
              <a:rPr lang="en-US" sz="1050" dirty="0">
                <a:solidFill>
                  <a:schemeClr val="tx1"/>
                </a:solidFill>
              </a:rPr>
              <a:t>Bukan hanya unit pengobatan, tetapi pusat kegiatan promotif dan preventif.</a:t>
            </a:r>
            <a:endParaRPr lang="en-US" sz="1300" dirty="0"/>
          </a:p>
        </p:txBody>
      </p:sp>
      <p:sp>
        <p:nvSpPr>
          <p:cNvPr id="13" name="card"/>
          <p:cNvSpPr/>
          <p:nvPr/>
        </p:nvSpPr>
        <p:spPr>
          <a:xfrm>
            <a:off x="4114800" y="3429000"/>
            <a:ext cx="4572000" cy="1051560"/>
          </a:xfrm>
          <a:prstGeom prst="roundRect">
            <a:avLst>
              <a:gd name="adj" fmla="val 10435"/>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4" name="icon-bg"/>
          <p:cNvSpPr/>
          <p:nvPr/>
        </p:nvSpPr>
        <p:spPr>
          <a:xfrm>
            <a:off x="4251960" y="3675888"/>
            <a:ext cx="548640" cy="548640"/>
          </a:xfrm>
          <a:prstGeom prst="ellipse">
            <a:avLst/>
          </a:prstGeom>
          <a:solidFill>
            <a:schemeClr val="accent1"/>
          </a:solidFill>
          <a:ln w="12700">
            <a:solidFill>
              <a:schemeClr val="accent1"/>
            </a:solidFill>
            <a:prstDash val="solid"/>
          </a:ln>
        </p:spPr>
      </p:sp>
      <p:pic>
        <p:nvPicPr>
          <p:cNvPr id="15" name="icon" descr="preencoded.png">    </p:cNvPr>
          <p:cNvPicPr>
            <a:picLocks noChangeAspect="1"/>
          </p:cNvPicPr>
          <p:nvPr/>
        </p:nvPicPr>
        <p:blipFill>
          <a:blip r:embed="rId4"/>
          <a:stretch>
            <a:fillRect/>
          </a:stretch>
        </p:blipFill>
        <p:spPr>
          <a:xfrm>
            <a:off x="4383634" y="3807562"/>
            <a:ext cx="285293" cy="285293"/>
          </a:xfrm>
          <a:prstGeom prst="rect">
            <a:avLst/>
          </a:prstGeom>
        </p:spPr>
      </p:pic>
      <p:sp>
        <p:nvSpPr>
          <p:cNvPr id="16" name="Text 10"/>
          <p:cNvSpPr txBox="1"/>
          <p:nvPr/>
        </p:nvSpPr>
        <p:spPr>
          <a:xfrm>
            <a:off x="4937760" y="3502152"/>
            <a:ext cx="3611880" cy="914400"/>
          </a:xfrm>
          <a:prstGeom prst="rect">
            <a:avLst/>
          </a:prstGeom>
          <a:noFill/>
          <a:ln/>
        </p:spPr>
        <p:txBody>
          <a:bodyPr wrap="square" lIns="0" tIns="0" rIns="0" bIns="0" rtlCol="0" anchor="ctr"/>
          <a:lstStyle/>
          <a:p>
            <a:pPr indent="0" marL="0">
              <a:buNone/>
            </a:pPr>
            <a:r>
              <a:rPr lang="en-US" sz="1300" b="1" dirty="0">
                <a:solidFill>
                  <a:schemeClr val="tx2"/>
                </a:solidFill>
              </a:rPr>
              <a:t>Kebijakan &amp; Struktur Pesantren</a:t>
            </a:r>
            <a:endParaRPr lang="en-US" sz="1300" dirty="0"/>
          </a:p>
          <a:p>
            <a:pPr indent="0" marL="0">
              <a:buNone/>
            </a:pPr>
            <a:r>
              <a:rPr lang="en-US" sz="1050" dirty="0">
                <a:solidFill>
                  <a:schemeClr val="tx1"/>
                </a:solidFill>
              </a:rPr>
              <a:t>SOP kebersihan &amp; kesehatan disahkan pimpinan/kyai; tim pengawas ro’an terstruktur dan terukur.</a:t>
            </a:r>
            <a:endParaRPr lang="en-US" sz="13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Poskestren: dari Kuratif ke Promotif-Preventif</a:t>
            </a:r>
            <a:endParaRPr lang="en-US" sz="2600" dirty="0"/>
          </a:p>
        </p:txBody>
      </p:sp>
      <p:sp>
        <p:nvSpPr>
          <p:cNvPr id="3" name="tag"/>
          <p:cNvSpPr txBox="1"/>
          <p:nvPr/>
        </p:nvSpPr>
        <p:spPr>
          <a:xfrm>
            <a:off x="457200" y="868680"/>
            <a:ext cx="2011680" cy="256032"/>
          </a:xfrm>
          <a:prstGeom prst="roundRect">
            <a:avLst>
              <a:gd name="adj" fmla="val 50000"/>
            </a:avLst>
          </a:prstGeom>
          <a:solidFill>
            <a:schemeClr val="accent6"/>
          </a:solidFill>
          <a:ln/>
        </p:spPr>
        <p:txBody>
          <a:bodyPr wrap="square" lIns="0" tIns="0" rIns="0" bIns="0" rtlCol="0" anchor="ctr"/>
          <a:lstStyle/>
          <a:p>
            <a:pPr algn="ctr" indent="0" marL="0">
              <a:buNone/>
            </a:pPr>
            <a:r>
              <a:rPr lang="en-US" sz="1000" b="1" dirty="0">
                <a:solidFill>
                  <a:schemeClr val="tx2"/>
                </a:solidFill>
              </a:rPr>
              <a:t>PILAR III · PEMBERDAYAAN</a:t>
            </a:r>
            <a:endParaRPr lang="en-US" sz="1000" dirty="0"/>
          </a:p>
        </p:txBody>
      </p:sp>
      <p:sp>
        <p:nvSpPr>
          <p:cNvPr id="4" name="card"/>
          <p:cNvSpPr/>
          <p:nvPr/>
        </p:nvSpPr>
        <p:spPr>
          <a:xfrm>
            <a:off x="457200" y="1280160"/>
            <a:ext cx="2240280" cy="1508760"/>
          </a:xfrm>
          <a:prstGeom prst="roundRect">
            <a:avLst>
              <a:gd name="adj" fmla="val 7273"/>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5" name="icon-bg"/>
          <p:cNvSpPr/>
          <p:nvPr/>
        </p:nvSpPr>
        <p:spPr>
          <a:xfrm>
            <a:off x="594360" y="1417320"/>
            <a:ext cx="457200" cy="457200"/>
          </a:xfrm>
          <a:prstGeom prst="ellipse">
            <a:avLst/>
          </a:prstGeom>
          <a:solidFill>
            <a:schemeClr val="accent1"/>
          </a:solidFill>
          <a:ln w="12700">
            <a:solidFill>
              <a:schemeClr val="accent1"/>
            </a:solidFill>
            <a:prstDash val="solid"/>
          </a:ln>
        </p:spPr>
      </p:sp>
      <p:pic>
        <p:nvPicPr>
          <p:cNvPr id="6" name="icon" descr="preencoded.png">    </p:cNvPr>
          <p:cNvPicPr>
            <a:picLocks noChangeAspect="1"/>
          </p:cNvPicPr>
          <p:nvPr/>
        </p:nvPicPr>
        <p:blipFill>
          <a:blip r:embed="rId1"/>
          <a:stretch>
            <a:fillRect/>
          </a:stretch>
        </p:blipFill>
        <p:spPr>
          <a:xfrm>
            <a:off x="704088" y="1527048"/>
            <a:ext cx="237744" cy="237744"/>
          </a:xfrm>
          <a:prstGeom prst="rect">
            <a:avLst/>
          </a:prstGeom>
        </p:spPr>
      </p:pic>
      <p:sp>
        <p:nvSpPr>
          <p:cNvPr id="7" name="Text 4"/>
          <p:cNvSpPr txBox="1"/>
          <p:nvPr/>
        </p:nvSpPr>
        <p:spPr>
          <a:xfrm>
            <a:off x="1143000" y="1417320"/>
            <a:ext cx="1463040" cy="457200"/>
          </a:xfrm>
          <a:prstGeom prst="rect">
            <a:avLst/>
          </a:prstGeom>
          <a:noFill/>
          <a:ln/>
        </p:spPr>
        <p:txBody>
          <a:bodyPr wrap="square" lIns="0" tIns="0" rIns="0" bIns="0" rtlCol="0" anchor="ctr"/>
          <a:lstStyle/>
          <a:p>
            <a:pPr indent="0" marL="0">
              <a:buNone/>
            </a:pPr>
            <a:r>
              <a:rPr lang="en-US" sz="1300" b="1" dirty="0">
                <a:solidFill>
                  <a:schemeClr val="tx2"/>
                </a:solidFill>
              </a:rPr>
              <a:t>Promotif</a:t>
            </a:r>
            <a:endParaRPr lang="en-US" sz="1300" dirty="0"/>
          </a:p>
        </p:txBody>
      </p:sp>
      <p:sp>
        <p:nvSpPr>
          <p:cNvPr id="8" name="Text 5"/>
          <p:cNvSpPr txBox="1"/>
          <p:nvPr/>
        </p:nvSpPr>
        <p:spPr>
          <a:xfrm>
            <a:off x="594360" y="1965960"/>
            <a:ext cx="1965960" cy="777240"/>
          </a:xfrm>
          <a:prstGeom prst="rect">
            <a:avLst/>
          </a:prstGeom>
          <a:noFill/>
          <a:ln/>
        </p:spPr>
        <p:txBody>
          <a:bodyPr wrap="square" lIns="0" tIns="0" rIns="0" bIns="0" rtlCol="0" anchor="t"/>
          <a:lstStyle/>
          <a:p>
            <a:pPr indent="0" marL="0">
              <a:buNone/>
            </a:pPr>
            <a:r>
              <a:rPr lang="en-US" sz="1050" dirty="0">
                <a:solidFill>
                  <a:schemeClr val="tx1"/>
                </a:solidFill>
              </a:rPr>
              <a:t>Penyuluhan PHBS, kajian fiqih kebersihan, kampanye kesehatan.</a:t>
            </a:r>
            <a:endParaRPr lang="en-US" sz="1050" dirty="0"/>
          </a:p>
        </p:txBody>
      </p:sp>
      <p:sp>
        <p:nvSpPr>
          <p:cNvPr id="9" name="card"/>
          <p:cNvSpPr/>
          <p:nvPr/>
        </p:nvSpPr>
        <p:spPr>
          <a:xfrm>
            <a:off x="2834640" y="1280160"/>
            <a:ext cx="2240280" cy="1508760"/>
          </a:xfrm>
          <a:prstGeom prst="roundRect">
            <a:avLst>
              <a:gd name="adj" fmla="val 7273"/>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0" name="icon-bg"/>
          <p:cNvSpPr/>
          <p:nvPr/>
        </p:nvSpPr>
        <p:spPr>
          <a:xfrm>
            <a:off x="2971800" y="1417320"/>
            <a:ext cx="457200" cy="457200"/>
          </a:xfrm>
          <a:prstGeom prst="ellipse">
            <a:avLst/>
          </a:prstGeom>
          <a:solidFill>
            <a:schemeClr val="accent1"/>
          </a:solidFill>
          <a:ln w="12700">
            <a:solidFill>
              <a:schemeClr val="accent1"/>
            </a:solidFill>
            <a:prstDash val="solid"/>
          </a:ln>
        </p:spPr>
      </p:sp>
      <p:pic>
        <p:nvPicPr>
          <p:cNvPr id="11" name="icon" descr="preencoded.png">    </p:cNvPr>
          <p:cNvPicPr>
            <a:picLocks noChangeAspect="1"/>
          </p:cNvPicPr>
          <p:nvPr/>
        </p:nvPicPr>
        <p:blipFill>
          <a:blip r:embed="rId2"/>
          <a:stretch>
            <a:fillRect/>
          </a:stretch>
        </p:blipFill>
        <p:spPr>
          <a:xfrm>
            <a:off x="3081528" y="1527048"/>
            <a:ext cx="237744" cy="237744"/>
          </a:xfrm>
          <a:prstGeom prst="rect">
            <a:avLst/>
          </a:prstGeom>
        </p:spPr>
      </p:pic>
      <p:sp>
        <p:nvSpPr>
          <p:cNvPr id="12" name="Text 8"/>
          <p:cNvSpPr txBox="1"/>
          <p:nvPr/>
        </p:nvSpPr>
        <p:spPr>
          <a:xfrm>
            <a:off x="3520440" y="1417320"/>
            <a:ext cx="1463040" cy="457200"/>
          </a:xfrm>
          <a:prstGeom prst="rect">
            <a:avLst/>
          </a:prstGeom>
          <a:noFill/>
          <a:ln/>
        </p:spPr>
        <p:txBody>
          <a:bodyPr wrap="square" lIns="0" tIns="0" rIns="0" bIns="0" rtlCol="0" anchor="ctr"/>
          <a:lstStyle/>
          <a:p>
            <a:pPr indent="0" marL="0">
              <a:buNone/>
            </a:pPr>
            <a:r>
              <a:rPr lang="en-US" sz="1300" b="1" dirty="0">
                <a:solidFill>
                  <a:schemeClr val="tx2"/>
                </a:solidFill>
              </a:rPr>
              <a:t>Preventif</a:t>
            </a:r>
            <a:endParaRPr lang="en-US" sz="1300" dirty="0"/>
          </a:p>
        </p:txBody>
      </p:sp>
      <p:sp>
        <p:nvSpPr>
          <p:cNvPr id="13" name="Text 9"/>
          <p:cNvSpPr txBox="1"/>
          <p:nvPr/>
        </p:nvSpPr>
        <p:spPr>
          <a:xfrm>
            <a:off x="2971800" y="1965960"/>
            <a:ext cx="1965960" cy="777240"/>
          </a:xfrm>
          <a:prstGeom prst="rect">
            <a:avLst/>
          </a:prstGeom>
          <a:noFill/>
          <a:ln/>
        </p:spPr>
        <p:txBody>
          <a:bodyPr wrap="square" lIns="0" tIns="0" rIns="0" bIns="0" rtlCol="0" anchor="t"/>
          <a:lstStyle/>
          <a:p>
            <a:pPr indent="0" marL="0">
              <a:buNone/>
            </a:pPr>
            <a:r>
              <a:rPr lang="en-US" sz="1050" dirty="0">
                <a:solidFill>
                  <a:schemeClr val="tx1"/>
                </a:solidFill>
              </a:rPr>
              <a:t>Pemeriksaan kulit berkala, pemantauan gizi, inspeksi sanitasi kamar.</a:t>
            </a:r>
            <a:endParaRPr lang="en-US" sz="1050" dirty="0"/>
          </a:p>
        </p:txBody>
      </p:sp>
      <p:sp>
        <p:nvSpPr>
          <p:cNvPr id="14" name="card"/>
          <p:cNvSpPr/>
          <p:nvPr/>
        </p:nvSpPr>
        <p:spPr>
          <a:xfrm>
            <a:off x="457200" y="2926080"/>
            <a:ext cx="2240280" cy="1508760"/>
          </a:xfrm>
          <a:prstGeom prst="roundRect">
            <a:avLst>
              <a:gd name="adj" fmla="val 7273"/>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5" name="icon-bg"/>
          <p:cNvSpPr/>
          <p:nvPr/>
        </p:nvSpPr>
        <p:spPr>
          <a:xfrm>
            <a:off x="594360" y="3063240"/>
            <a:ext cx="457200" cy="457200"/>
          </a:xfrm>
          <a:prstGeom prst="ellipse">
            <a:avLst/>
          </a:prstGeom>
          <a:solidFill>
            <a:schemeClr val="accent3"/>
          </a:solidFill>
          <a:ln w="12700">
            <a:solidFill>
              <a:schemeClr val="accent3"/>
            </a:solidFill>
            <a:prstDash val="solid"/>
          </a:ln>
        </p:spPr>
      </p:sp>
      <p:pic>
        <p:nvPicPr>
          <p:cNvPr id="16" name="icon" descr="preencoded.png">    </p:cNvPr>
          <p:cNvPicPr>
            <a:picLocks noChangeAspect="1"/>
          </p:cNvPicPr>
          <p:nvPr/>
        </p:nvPicPr>
        <p:blipFill>
          <a:blip r:embed="rId3"/>
          <a:stretch>
            <a:fillRect/>
          </a:stretch>
        </p:blipFill>
        <p:spPr>
          <a:xfrm>
            <a:off x="704088" y="3172968"/>
            <a:ext cx="237744" cy="237744"/>
          </a:xfrm>
          <a:prstGeom prst="rect">
            <a:avLst/>
          </a:prstGeom>
        </p:spPr>
      </p:pic>
      <p:sp>
        <p:nvSpPr>
          <p:cNvPr id="17" name="Text 12"/>
          <p:cNvSpPr txBox="1"/>
          <p:nvPr/>
        </p:nvSpPr>
        <p:spPr>
          <a:xfrm>
            <a:off x="1143000" y="3063240"/>
            <a:ext cx="1463040" cy="457200"/>
          </a:xfrm>
          <a:prstGeom prst="rect">
            <a:avLst/>
          </a:prstGeom>
          <a:noFill/>
          <a:ln/>
        </p:spPr>
        <p:txBody>
          <a:bodyPr wrap="square" lIns="0" tIns="0" rIns="0" bIns="0" rtlCol="0" anchor="ctr"/>
          <a:lstStyle/>
          <a:p>
            <a:pPr indent="0" marL="0">
              <a:buNone/>
            </a:pPr>
            <a:r>
              <a:rPr lang="en-US" sz="1300" b="1" dirty="0">
                <a:solidFill>
                  <a:schemeClr val="tx2"/>
                </a:solidFill>
              </a:rPr>
              <a:t>Pertolongan Pertama</a:t>
            </a:r>
            <a:endParaRPr lang="en-US" sz="1300" dirty="0"/>
          </a:p>
        </p:txBody>
      </p:sp>
      <p:sp>
        <p:nvSpPr>
          <p:cNvPr id="18" name="Text 13"/>
          <p:cNvSpPr txBox="1"/>
          <p:nvPr/>
        </p:nvSpPr>
        <p:spPr>
          <a:xfrm>
            <a:off x="594360" y="3611880"/>
            <a:ext cx="1965960" cy="777240"/>
          </a:xfrm>
          <a:prstGeom prst="rect">
            <a:avLst/>
          </a:prstGeom>
          <a:noFill/>
          <a:ln/>
        </p:spPr>
        <p:txBody>
          <a:bodyPr wrap="square" lIns="0" tIns="0" rIns="0" bIns="0" rtlCol="0" anchor="t"/>
          <a:lstStyle/>
          <a:p>
            <a:pPr indent="0" marL="0">
              <a:buNone/>
            </a:pPr>
            <a:r>
              <a:rPr lang="en-US" sz="1050" dirty="0">
                <a:solidFill>
                  <a:schemeClr val="tx1"/>
                </a:solidFill>
              </a:rPr>
              <a:t>P3K dan penanganan awal oleh kader terlatih.</a:t>
            </a:r>
            <a:endParaRPr lang="en-US" sz="1050" dirty="0"/>
          </a:p>
        </p:txBody>
      </p:sp>
      <p:sp>
        <p:nvSpPr>
          <p:cNvPr id="19" name="card"/>
          <p:cNvSpPr/>
          <p:nvPr/>
        </p:nvSpPr>
        <p:spPr>
          <a:xfrm>
            <a:off x="2834640" y="2926080"/>
            <a:ext cx="2240280" cy="1508760"/>
          </a:xfrm>
          <a:prstGeom prst="roundRect">
            <a:avLst>
              <a:gd name="adj" fmla="val 7273"/>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0" name="icon-bg"/>
          <p:cNvSpPr/>
          <p:nvPr/>
        </p:nvSpPr>
        <p:spPr>
          <a:xfrm>
            <a:off x="2971800" y="3063240"/>
            <a:ext cx="457200" cy="457200"/>
          </a:xfrm>
          <a:prstGeom prst="ellipse">
            <a:avLst/>
          </a:prstGeom>
          <a:solidFill>
            <a:schemeClr val="accent3"/>
          </a:solidFill>
          <a:ln w="12700">
            <a:solidFill>
              <a:schemeClr val="accent3"/>
            </a:solidFill>
            <a:prstDash val="solid"/>
          </a:ln>
        </p:spPr>
      </p:sp>
      <p:pic>
        <p:nvPicPr>
          <p:cNvPr id="21" name="icon" descr="preencoded.png">    </p:cNvPr>
          <p:cNvPicPr>
            <a:picLocks noChangeAspect="1"/>
          </p:cNvPicPr>
          <p:nvPr/>
        </p:nvPicPr>
        <p:blipFill>
          <a:blip r:embed="rId4"/>
          <a:stretch>
            <a:fillRect/>
          </a:stretch>
        </p:blipFill>
        <p:spPr>
          <a:xfrm>
            <a:off x="3081528" y="3172968"/>
            <a:ext cx="237744" cy="237744"/>
          </a:xfrm>
          <a:prstGeom prst="rect">
            <a:avLst/>
          </a:prstGeom>
        </p:spPr>
      </p:pic>
      <p:sp>
        <p:nvSpPr>
          <p:cNvPr id="22" name="Text 16"/>
          <p:cNvSpPr txBox="1"/>
          <p:nvPr/>
        </p:nvSpPr>
        <p:spPr>
          <a:xfrm>
            <a:off x="3520440" y="3063240"/>
            <a:ext cx="1463040" cy="457200"/>
          </a:xfrm>
          <a:prstGeom prst="rect">
            <a:avLst/>
          </a:prstGeom>
          <a:noFill/>
          <a:ln/>
        </p:spPr>
        <p:txBody>
          <a:bodyPr wrap="square" lIns="0" tIns="0" rIns="0" bIns="0" rtlCol="0" anchor="ctr"/>
          <a:lstStyle/>
          <a:p>
            <a:pPr indent="0" marL="0">
              <a:buNone/>
            </a:pPr>
            <a:r>
              <a:rPr lang="en-US" sz="1300" b="1" dirty="0">
                <a:solidFill>
                  <a:schemeClr val="tx2"/>
                </a:solidFill>
              </a:rPr>
              <a:t>Rujukan</a:t>
            </a:r>
            <a:endParaRPr lang="en-US" sz="1300" dirty="0"/>
          </a:p>
        </p:txBody>
      </p:sp>
      <p:sp>
        <p:nvSpPr>
          <p:cNvPr id="23" name="Text 17"/>
          <p:cNvSpPr txBox="1"/>
          <p:nvPr/>
        </p:nvSpPr>
        <p:spPr>
          <a:xfrm>
            <a:off x="2971800" y="3611880"/>
            <a:ext cx="1965960" cy="777240"/>
          </a:xfrm>
          <a:prstGeom prst="rect">
            <a:avLst/>
          </a:prstGeom>
          <a:noFill/>
          <a:ln/>
        </p:spPr>
        <p:txBody>
          <a:bodyPr wrap="square" lIns="0" tIns="0" rIns="0" bIns="0" rtlCol="0" anchor="t"/>
          <a:lstStyle/>
          <a:p>
            <a:pPr indent="0" marL="0">
              <a:buNone/>
            </a:pPr>
            <a:r>
              <a:rPr lang="en-US" sz="1050" dirty="0">
                <a:solidFill>
                  <a:schemeClr val="tx1"/>
                </a:solidFill>
              </a:rPr>
              <a:t>Kemitraan dan rujukan ke Puskesmas pembina.</a:t>
            </a:r>
            <a:endParaRPr lang="en-US" sz="1050" dirty="0"/>
          </a:p>
        </p:txBody>
      </p:sp>
      <p:pic>
        <p:nvPicPr>
          <p:cNvPr id="24" name="ilustrasi" descr="img/poskestren.png">    </p:cNvPr>
          <p:cNvPicPr>
            <a:picLocks noChangeAspect="1"/>
          </p:cNvPicPr>
          <p:nvPr/>
        </p:nvPicPr>
        <p:blipFill>
          <a:blip r:embed="rId5"/>
          <a:stretch>
            <a:fillRect/>
          </a:stretch>
        </p:blipFill>
        <p:spPr>
          <a:xfrm>
            <a:off x="5349240" y="1280160"/>
            <a:ext cx="3337560" cy="2670048"/>
          </a:xfrm>
          <a:prstGeom prst="rect">
            <a:avLst/>
          </a:prstGeom>
        </p:spPr>
      </p:pic>
      <p:sp>
        <p:nvSpPr>
          <p:cNvPr id="25" name="Text 18"/>
          <p:cNvSpPr txBox="1"/>
          <p:nvPr/>
        </p:nvSpPr>
        <p:spPr>
          <a:xfrm>
            <a:off x="5349240" y="4041648"/>
            <a:ext cx="3337560" cy="548640"/>
          </a:xfrm>
          <a:prstGeom prst="rect">
            <a:avLst/>
          </a:prstGeom>
          <a:noFill/>
          <a:ln/>
        </p:spPr>
        <p:txBody>
          <a:bodyPr wrap="square" lIns="0" tIns="0" rIns="0" bIns="0" rtlCol="0" anchor="t"/>
          <a:lstStyle/>
          <a:p>
            <a:pPr indent="0" marL="0">
              <a:buNone/>
            </a:pPr>
            <a:r>
              <a:rPr lang="en-US" sz="1000" i="1" dirty="0">
                <a:solidFill>
                  <a:srgbClr val="6B7C74"/>
                </a:solidFill>
              </a:rPr>
              <a:t>Dasar: Permenkes No. 1 Tahun 2013 tentang Pedoman Penyelenggaraan dan Pembinaan Poskestren</a:t>
            </a:r>
            <a:endParaRPr lang="en-US" sz="10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Sehat yang Utuh: Fisik, Mental, Spiritual, Sosial</a:t>
            </a:r>
            <a:endParaRPr lang="en-US" sz="2600" dirty="0"/>
          </a:p>
        </p:txBody>
      </p:sp>
      <p:sp>
        <p:nvSpPr>
          <p:cNvPr id="3" name="card"/>
          <p:cNvSpPr/>
          <p:nvPr/>
        </p:nvSpPr>
        <p:spPr>
          <a:xfrm>
            <a:off x="457200" y="1097280"/>
            <a:ext cx="1920240" cy="2514600"/>
          </a:xfrm>
          <a:prstGeom prst="roundRect">
            <a:avLst>
              <a:gd name="adj" fmla="val 5714"/>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4" name="icon-bg"/>
          <p:cNvSpPr/>
          <p:nvPr/>
        </p:nvSpPr>
        <p:spPr>
          <a:xfrm>
            <a:off x="1051560" y="1280160"/>
            <a:ext cx="731520" cy="731520"/>
          </a:xfrm>
          <a:prstGeom prst="ellipse">
            <a:avLst/>
          </a:prstGeom>
          <a:solidFill>
            <a:schemeClr val="accent1"/>
          </a:solidFill>
          <a:ln w="12700">
            <a:solidFill>
              <a:schemeClr val="accent1"/>
            </a:solidFill>
            <a:prstDash val="solid"/>
          </a:ln>
        </p:spPr>
      </p:sp>
      <p:pic>
        <p:nvPicPr>
          <p:cNvPr id="5" name="icon" descr="preencoded.png">    </p:cNvPr>
          <p:cNvPicPr>
            <a:picLocks noChangeAspect="1"/>
          </p:cNvPicPr>
          <p:nvPr/>
        </p:nvPicPr>
        <p:blipFill>
          <a:blip r:embed="rId1"/>
          <a:stretch>
            <a:fillRect/>
          </a:stretch>
        </p:blipFill>
        <p:spPr>
          <a:xfrm>
            <a:off x="1227125" y="1455725"/>
            <a:ext cx="380390" cy="380390"/>
          </a:xfrm>
          <a:prstGeom prst="rect">
            <a:avLst/>
          </a:prstGeom>
        </p:spPr>
      </p:pic>
      <p:sp>
        <p:nvSpPr>
          <p:cNvPr id="6" name="Text 3"/>
          <p:cNvSpPr txBox="1"/>
          <p:nvPr/>
        </p:nvSpPr>
        <p:spPr>
          <a:xfrm>
            <a:off x="548640" y="2148840"/>
            <a:ext cx="1737360" cy="365760"/>
          </a:xfrm>
          <a:prstGeom prst="rect">
            <a:avLst/>
          </a:prstGeom>
          <a:noFill/>
          <a:ln/>
        </p:spPr>
        <p:txBody>
          <a:bodyPr wrap="square" lIns="0" tIns="0" rIns="0" bIns="0" rtlCol="0" anchor="ctr"/>
          <a:lstStyle/>
          <a:p>
            <a:pPr algn="ctr" indent="0" marL="0">
              <a:buNone/>
            </a:pPr>
            <a:r>
              <a:rPr lang="en-US" sz="1500" b="1" dirty="0">
                <a:solidFill>
                  <a:schemeClr val="tx2"/>
                </a:solidFill>
              </a:rPr>
              <a:t>Fisik</a:t>
            </a:r>
            <a:endParaRPr lang="en-US" sz="1500" dirty="0"/>
          </a:p>
        </p:txBody>
      </p:sp>
      <p:sp>
        <p:nvSpPr>
          <p:cNvPr id="7" name="Text 4"/>
          <p:cNvSpPr txBox="1"/>
          <p:nvPr/>
        </p:nvSpPr>
        <p:spPr>
          <a:xfrm>
            <a:off x="594360" y="2560320"/>
            <a:ext cx="1645920" cy="960120"/>
          </a:xfrm>
          <a:prstGeom prst="rect">
            <a:avLst/>
          </a:prstGeom>
          <a:noFill/>
          <a:ln/>
        </p:spPr>
        <p:txBody>
          <a:bodyPr wrap="square" lIns="0" tIns="0" rIns="0" bIns="0" rtlCol="0" anchor="t"/>
          <a:lstStyle/>
          <a:p>
            <a:pPr algn="ctr" indent="0" marL="0">
              <a:buNone/>
            </a:pPr>
            <a:r>
              <a:rPr lang="en-US" sz="1100" dirty="0">
                <a:solidFill>
                  <a:schemeClr val="tx1"/>
                </a:solidFill>
              </a:rPr>
              <a:t>Bebas penyakit menular, gizi cukup, aktif bergerak dan berolahraga.</a:t>
            </a:r>
            <a:endParaRPr lang="en-US" sz="1100" dirty="0"/>
          </a:p>
        </p:txBody>
      </p:sp>
      <p:sp>
        <p:nvSpPr>
          <p:cNvPr id="8" name="card"/>
          <p:cNvSpPr/>
          <p:nvPr/>
        </p:nvSpPr>
        <p:spPr>
          <a:xfrm>
            <a:off x="2560320" y="1097280"/>
            <a:ext cx="1920240" cy="2514600"/>
          </a:xfrm>
          <a:prstGeom prst="roundRect">
            <a:avLst>
              <a:gd name="adj" fmla="val 5714"/>
            </a:avLst>
          </a:prstGeom>
          <a:solidFill>
            <a:schemeClr val="accent6"/>
          </a:solidFill>
          <a:ln w="12700">
            <a:solidFill>
              <a:schemeClr val="accent6"/>
            </a:solidFill>
            <a:prstDash val="solid"/>
          </a:ln>
          <a:effectLst>
            <a:outerShdw sx="100000" sy="100000" kx="0" ky="0" algn="bl" rotWithShape="0" blurRad="76200" dist="25400" dir="5400000">
              <a:srgbClr val="000000">
                <a:alpha val="12000"/>
              </a:srgbClr>
            </a:outerShdw>
          </a:effectLst>
        </p:spPr>
      </p:sp>
      <p:sp>
        <p:nvSpPr>
          <p:cNvPr id="9" name="icon-bg"/>
          <p:cNvSpPr/>
          <p:nvPr/>
        </p:nvSpPr>
        <p:spPr>
          <a:xfrm>
            <a:off x="3154680" y="1280160"/>
            <a:ext cx="731520" cy="731520"/>
          </a:xfrm>
          <a:prstGeom prst="ellipse">
            <a:avLst/>
          </a:prstGeom>
          <a:solidFill>
            <a:schemeClr val="accent2"/>
          </a:solidFill>
          <a:ln w="12700">
            <a:solidFill>
              <a:schemeClr val="accent2"/>
            </a:solidFill>
            <a:prstDash val="solid"/>
          </a:ln>
        </p:spPr>
      </p:sp>
      <p:pic>
        <p:nvPicPr>
          <p:cNvPr id="10" name="icon" descr="preencoded.png">    </p:cNvPr>
          <p:cNvPicPr>
            <a:picLocks noChangeAspect="1"/>
          </p:cNvPicPr>
          <p:nvPr/>
        </p:nvPicPr>
        <p:blipFill>
          <a:blip r:embed="rId2"/>
          <a:stretch>
            <a:fillRect/>
          </a:stretch>
        </p:blipFill>
        <p:spPr>
          <a:xfrm>
            <a:off x="3330245" y="1455725"/>
            <a:ext cx="380390" cy="380390"/>
          </a:xfrm>
          <a:prstGeom prst="rect">
            <a:avLst/>
          </a:prstGeom>
        </p:spPr>
      </p:pic>
      <p:sp>
        <p:nvSpPr>
          <p:cNvPr id="11" name="Text 7"/>
          <p:cNvSpPr txBox="1"/>
          <p:nvPr/>
        </p:nvSpPr>
        <p:spPr>
          <a:xfrm>
            <a:off x="2651760" y="2148840"/>
            <a:ext cx="1737360" cy="365760"/>
          </a:xfrm>
          <a:prstGeom prst="rect">
            <a:avLst/>
          </a:prstGeom>
          <a:noFill/>
          <a:ln/>
        </p:spPr>
        <p:txBody>
          <a:bodyPr wrap="square" lIns="0" tIns="0" rIns="0" bIns="0" rtlCol="0" anchor="ctr"/>
          <a:lstStyle/>
          <a:p>
            <a:pPr algn="ctr" indent="0" marL="0">
              <a:buNone/>
            </a:pPr>
            <a:r>
              <a:rPr lang="en-US" sz="1500" b="1" dirty="0">
                <a:solidFill>
                  <a:schemeClr val="tx2"/>
                </a:solidFill>
              </a:rPr>
              <a:t>Mental</a:t>
            </a:r>
            <a:endParaRPr lang="en-US" sz="1500" dirty="0"/>
          </a:p>
        </p:txBody>
      </p:sp>
      <p:sp>
        <p:nvSpPr>
          <p:cNvPr id="12" name="Text 8"/>
          <p:cNvSpPr txBox="1"/>
          <p:nvPr/>
        </p:nvSpPr>
        <p:spPr>
          <a:xfrm>
            <a:off x="2697480" y="2560320"/>
            <a:ext cx="1645920" cy="960120"/>
          </a:xfrm>
          <a:prstGeom prst="rect">
            <a:avLst/>
          </a:prstGeom>
          <a:noFill/>
          <a:ln/>
        </p:spPr>
        <p:txBody>
          <a:bodyPr wrap="square" lIns="0" tIns="0" rIns="0" bIns="0" rtlCol="0" anchor="t"/>
          <a:lstStyle/>
          <a:p>
            <a:pPr algn="ctr" indent="0" marL="0">
              <a:buNone/>
            </a:pPr>
            <a:r>
              <a:rPr lang="en-US" sz="1100" dirty="0">
                <a:solidFill>
                  <a:schemeClr val="tx1"/>
                </a:solidFill>
              </a:rPr>
              <a:t>Bebas perundungan dan kekerasan; ada ruang curhat dan konseling.</a:t>
            </a:r>
            <a:endParaRPr lang="en-US" sz="1100" dirty="0"/>
          </a:p>
        </p:txBody>
      </p:sp>
      <p:sp>
        <p:nvSpPr>
          <p:cNvPr id="13" name="card"/>
          <p:cNvSpPr/>
          <p:nvPr/>
        </p:nvSpPr>
        <p:spPr>
          <a:xfrm>
            <a:off x="4663440" y="1097280"/>
            <a:ext cx="1920240" cy="2514600"/>
          </a:xfrm>
          <a:prstGeom prst="roundRect">
            <a:avLst>
              <a:gd name="adj" fmla="val 5714"/>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4" name="icon-bg"/>
          <p:cNvSpPr/>
          <p:nvPr/>
        </p:nvSpPr>
        <p:spPr>
          <a:xfrm>
            <a:off x="5257800" y="1280160"/>
            <a:ext cx="731520" cy="731520"/>
          </a:xfrm>
          <a:prstGeom prst="ellipse">
            <a:avLst/>
          </a:prstGeom>
          <a:solidFill>
            <a:schemeClr val="accent1"/>
          </a:solidFill>
          <a:ln w="12700">
            <a:solidFill>
              <a:schemeClr val="accent1"/>
            </a:solidFill>
            <a:prstDash val="solid"/>
          </a:ln>
        </p:spPr>
      </p:sp>
      <p:pic>
        <p:nvPicPr>
          <p:cNvPr id="15" name="icon" descr="preencoded.png">    </p:cNvPr>
          <p:cNvPicPr>
            <a:picLocks noChangeAspect="1"/>
          </p:cNvPicPr>
          <p:nvPr/>
        </p:nvPicPr>
        <p:blipFill>
          <a:blip r:embed="rId3"/>
          <a:stretch>
            <a:fillRect/>
          </a:stretch>
        </p:blipFill>
        <p:spPr>
          <a:xfrm>
            <a:off x="5433365" y="1455725"/>
            <a:ext cx="380390" cy="380390"/>
          </a:xfrm>
          <a:prstGeom prst="rect">
            <a:avLst/>
          </a:prstGeom>
        </p:spPr>
      </p:pic>
      <p:sp>
        <p:nvSpPr>
          <p:cNvPr id="16" name="Text 11"/>
          <p:cNvSpPr txBox="1"/>
          <p:nvPr/>
        </p:nvSpPr>
        <p:spPr>
          <a:xfrm>
            <a:off x="4754880" y="2148840"/>
            <a:ext cx="1737360" cy="365760"/>
          </a:xfrm>
          <a:prstGeom prst="rect">
            <a:avLst/>
          </a:prstGeom>
          <a:noFill/>
          <a:ln/>
        </p:spPr>
        <p:txBody>
          <a:bodyPr wrap="square" lIns="0" tIns="0" rIns="0" bIns="0" rtlCol="0" anchor="ctr"/>
          <a:lstStyle/>
          <a:p>
            <a:pPr algn="ctr" indent="0" marL="0">
              <a:buNone/>
            </a:pPr>
            <a:r>
              <a:rPr lang="en-US" sz="1500" b="1" dirty="0">
                <a:solidFill>
                  <a:schemeClr val="tx2"/>
                </a:solidFill>
              </a:rPr>
              <a:t>Spiritual</a:t>
            </a:r>
            <a:endParaRPr lang="en-US" sz="1500" dirty="0"/>
          </a:p>
        </p:txBody>
      </p:sp>
      <p:sp>
        <p:nvSpPr>
          <p:cNvPr id="17" name="Text 12"/>
          <p:cNvSpPr txBox="1"/>
          <p:nvPr/>
        </p:nvSpPr>
        <p:spPr>
          <a:xfrm>
            <a:off x="4800600" y="2560320"/>
            <a:ext cx="1645920" cy="960120"/>
          </a:xfrm>
          <a:prstGeom prst="rect">
            <a:avLst/>
          </a:prstGeom>
          <a:noFill/>
          <a:ln/>
        </p:spPr>
        <p:txBody>
          <a:bodyPr wrap="square" lIns="0" tIns="0" rIns="0" bIns="0" rtlCol="0" anchor="t"/>
          <a:lstStyle/>
          <a:p>
            <a:pPr algn="ctr" indent="0" marL="0">
              <a:buNone/>
            </a:pPr>
            <a:r>
              <a:rPr lang="en-US" sz="1100" dirty="0">
                <a:solidFill>
                  <a:schemeClr val="tx1"/>
                </a:solidFill>
              </a:rPr>
              <a:t>Ibadah yang khusyuk, thaharah sebagai gaya hidup.</a:t>
            </a:r>
            <a:endParaRPr lang="en-US" sz="1100" dirty="0"/>
          </a:p>
        </p:txBody>
      </p:sp>
      <p:sp>
        <p:nvSpPr>
          <p:cNvPr id="18" name="card"/>
          <p:cNvSpPr/>
          <p:nvPr/>
        </p:nvSpPr>
        <p:spPr>
          <a:xfrm>
            <a:off x="6766560" y="1097280"/>
            <a:ext cx="1920240" cy="2514600"/>
          </a:xfrm>
          <a:prstGeom prst="roundRect">
            <a:avLst>
              <a:gd name="adj" fmla="val 5714"/>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9" name="icon-bg"/>
          <p:cNvSpPr/>
          <p:nvPr/>
        </p:nvSpPr>
        <p:spPr>
          <a:xfrm>
            <a:off x="7360920" y="1280160"/>
            <a:ext cx="731520" cy="731520"/>
          </a:xfrm>
          <a:prstGeom prst="ellipse">
            <a:avLst/>
          </a:prstGeom>
          <a:solidFill>
            <a:schemeClr val="accent1"/>
          </a:solidFill>
          <a:ln w="12700">
            <a:solidFill>
              <a:schemeClr val="accent1"/>
            </a:solidFill>
            <a:prstDash val="solid"/>
          </a:ln>
        </p:spPr>
      </p:sp>
      <p:pic>
        <p:nvPicPr>
          <p:cNvPr id="20" name="icon" descr="preencoded.png">    </p:cNvPr>
          <p:cNvPicPr>
            <a:picLocks noChangeAspect="1"/>
          </p:cNvPicPr>
          <p:nvPr/>
        </p:nvPicPr>
        <p:blipFill>
          <a:blip r:embed="rId4"/>
          <a:stretch>
            <a:fillRect/>
          </a:stretch>
        </p:blipFill>
        <p:spPr>
          <a:xfrm>
            <a:off x="7536485" y="1455725"/>
            <a:ext cx="380390" cy="380390"/>
          </a:xfrm>
          <a:prstGeom prst="rect">
            <a:avLst/>
          </a:prstGeom>
        </p:spPr>
      </p:pic>
      <p:sp>
        <p:nvSpPr>
          <p:cNvPr id="21" name="Text 15"/>
          <p:cNvSpPr txBox="1"/>
          <p:nvPr/>
        </p:nvSpPr>
        <p:spPr>
          <a:xfrm>
            <a:off x="6858000" y="2148840"/>
            <a:ext cx="1737360" cy="365760"/>
          </a:xfrm>
          <a:prstGeom prst="rect">
            <a:avLst/>
          </a:prstGeom>
          <a:noFill/>
          <a:ln/>
        </p:spPr>
        <p:txBody>
          <a:bodyPr wrap="square" lIns="0" tIns="0" rIns="0" bIns="0" rtlCol="0" anchor="ctr"/>
          <a:lstStyle/>
          <a:p>
            <a:pPr algn="ctr" indent="0" marL="0">
              <a:buNone/>
            </a:pPr>
            <a:r>
              <a:rPr lang="en-US" sz="1500" b="1" dirty="0">
                <a:solidFill>
                  <a:schemeClr val="tx2"/>
                </a:solidFill>
              </a:rPr>
              <a:t>Sosial</a:t>
            </a:r>
            <a:endParaRPr lang="en-US" sz="1500" dirty="0"/>
          </a:p>
        </p:txBody>
      </p:sp>
      <p:sp>
        <p:nvSpPr>
          <p:cNvPr id="22" name="Text 16"/>
          <p:cNvSpPr txBox="1"/>
          <p:nvPr/>
        </p:nvSpPr>
        <p:spPr>
          <a:xfrm>
            <a:off x="6903720" y="2560320"/>
            <a:ext cx="1645920" cy="960120"/>
          </a:xfrm>
          <a:prstGeom prst="rect">
            <a:avLst/>
          </a:prstGeom>
          <a:noFill/>
          <a:ln/>
        </p:spPr>
        <p:txBody>
          <a:bodyPr wrap="square" lIns="0" tIns="0" rIns="0" bIns="0" rtlCol="0" anchor="t"/>
          <a:lstStyle/>
          <a:p>
            <a:pPr algn="ctr" indent="0" marL="0">
              <a:buNone/>
            </a:pPr>
            <a:r>
              <a:rPr lang="en-US" sz="1100" dirty="0">
                <a:solidFill>
                  <a:schemeClr val="tx1"/>
                </a:solidFill>
              </a:rPr>
              <a:t>Relasi sehat antarsantri, senior–junior, dan pengasuh.</a:t>
            </a:r>
            <a:endParaRPr lang="en-US" sz="1100" dirty="0"/>
          </a:p>
        </p:txBody>
      </p:sp>
      <p:sp>
        <p:nvSpPr>
          <p:cNvPr id="23" name="Shape 17"/>
          <p:cNvSpPr/>
          <p:nvPr/>
        </p:nvSpPr>
        <p:spPr>
          <a:xfrm>
            <a:off x="457200" y="3794760"/>
            <a:ext cx="8229600" cy="777240"/>
          </a:xfrm>
          <a:prstGeom prst="roundRect">
            <a:avLst>
              <a:gd name="adj" fmla="val 11765"/>
            </a:avLst>
          </a:prstGeom>
          <a:solidFill>
            <a:schemeClr val="tx2"/>
          </a:solidFill>
          <a:ln w="12700">
            <a:solidFill>
              <a:schemeClr val="tx2"/>
            </a:solidFill>
            <a:prstDash val="solid"/>
          </a:ln>
        </p:spPr>
      </p:sp>
      <p:sp>
        <p:nvSpPr>
          <p:cNvPr id="24" name="Text 18"/>
          <p:cNvSpPr txBox="1"/>
          <p:nvPr/>
        </p:nvSpPr>
        <p:spPr>
          <a:xfrm>
            <a:off x="640080" y="3794760"/>
            <a:ext cx="7863840" cy="777240"/>
          </a:xfrm>
          <a:prstGeom prst="rect">
            <a:avLst/>
          </a:prstGeom>
          <a:noFill/>
          <a:ln/>
        </p:spPr>
        <p:txBody>
          <a:bodyPr wrap="square" lIns="0" tIns="0" rIns="0" bIns="0" rtlCol="0" anchor="ctr"/>
          <a:lstStyle/>
          <a:p>
            <a:pPr indent="0" marL="0">
              <a:buNone/>
            </a:pPr>
            <a:r>
              <a:rPr lang="en-US" sz="1200" b="1" dirty="0">
                <a:solidFill>
                  <a:schemeClr val="accent2"/>
                </a:solidFill>
              </a:rPr>
              <a:t>Titik temu dengan KMA 91/2025: </a:t>
            </a:r>
            <a:pPr indent="0" marL="0">
              <a:buNone/>
            </a:pPr>
            <a:r>
              <a:rPr lang="en-US" sz="1200" dirty="0">
                <a:solidFill>
                  <a:srgbClr val="FFFFFF"/>
                </a:solidFill>
              </a:rPr>
              <a:t>karakter “Sehat” mencakup fisik, mental, dan spiritual. Pencegahan kekerasan dan perundungan adalah bagian dari kesehatan santri.</a:t>
            </a:r>
            <a:endParaRPr lang="en-US" sz="12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Tahapan Implementasi Program</a:t>
            </a:r>
            <a:endParaRPr lang="en-US" sz="2600" dirty="0"/>
          </a:p>
        </p:txBody>
      </p:sp>
      <p:sp>
        <p:nvSpPr>
          <p:cNvPr id="3" name="Shape 1"/>
          <p:cNvSpPr/>
          <p:nvPr/>
        </p:nvSpPr>
        <p:spPr>
          <a:xfrm>
            <a:off x="457200" y="1097280"/>
            <a:ext cx="2029968" cy="685800"/>
          </a:xfrm>
          <a:prstGeom prst="chevron">
            <a:avLst/>
          </a:prstGeom>
          <a:solidFill>
            <a:schemeClr val="accent1"/>
          </a:solidFill>
          <a:ln w="12700">
            <a:solidFill>
              <a:srgbClr val="FFFFFF"/>
            </a:solidFill>
            <a:prstDash val="solid"/>
          </a:ln>
        </p:spPr>
      </p:sp>
      <p:sp>
        <p:nvSpPr>
          <p:cNvPr id="4" name="Text 2"/>
          <p:cNvSpPr txBox="1"/>
          <p:nvPr/>
        </p:nvSpPr>
        <p:spPr>
          <a:xfrm>
            <a:off x="868680" y="1097280"/>
            <a:ext cx="1463040" cy="685800"/>
          </a:xfrm>
          <a:prstGeom prst="rect">
            <a:avLst/>
          </a:prstGeom>
          <a:noFill/>
          <a:ln/>
        </p:spPr>
        <p:txBody>
          <a:bodyPr wrap="square" lIns="0" tIns="0" rIns="0" bIns="0" rtlCol="0" anchor="ctr"/>
          <a:lstStyle/>
          <a:p>
            <a:pPr indent="0" marL="0">
              <a:buNone/>
            </a:pPr>
            <a:r>
              <a:rPr lang="en-US" sz="1400" b="1" dirty="0">
                <a:solidFill>
                  <a:srgbClr val="FFFFFF"/>
                </a:solidFill>
              </a:rPr>
              <a:t>1. Asesmen</a:t>
            </a:r>
            <a:endParaRPr lang="en-US" sz="1400" dirty="0"/>
          </a:p>
        </p:txBody>
      </p:sp>
      <p:sp>
        <p:nvSpPr>
          <p:cNvPr id="5" name="card"/>
          <p:cNvSpPr/>
          <p:nvPr/>
        </p:nvSpPr>
        <p:spPr>
          <a:xfrm>
            <a:off x="457200" y="1965960"/>
            <a:ext cx="1920240" cy="2377440"/>
          </a:xfrm>
          <a:prstGeom prst="roundRect">
            <a:avLst>
              <a:gd name="adj" fmla="val 5714"/>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icon-bg"/>
          <p:cNvSpPr/>
          <p:nvPr/>
        </p:nvSpPr>
        <p:spPr>
          <a:xfrm>
            <a:off x="594360" y="2103120"/>
            <a:ext cx="502920" cy="502920"/>
          </a:xfrm>
          <a:prstGeom prst="ellipse">
            <a:avLst/>
          </a:prstGeom>
          <a:solidFill>
            <a:schemeClr val="accent2"/>
          </a:solidFill>
          <a:ln w="12700">
            <a:solidFill>
              <a:schemeClr val="accent2"/>
            </a:solidFill>
            <a:prstDash val="solid"/>
          </a:ln>
        </p:spPr>
      </p:sp>
      <p:pic>
        <p:nvPicPr>
          <p:cNvPr id="7" name="icon" descr="preencoded.png">    </p:cNvPr>
          <p:cNvPicPr>
            <a:picLocks noChangeAspect="1"/>
          </p:cNvPicPr>
          <p:nvPr/>
        </p:nvPicPr>
        <p:blipFill>
          <a:blip r:embed="rId1"/>
          <a:stretch>
            <a:fillRect/>
          </a:stretch>
        </p:blipFill>
        <p:spPr>
          <a:xfrm>
            <a:off x="715061" y="2223821"/>
            <a:ext cx="261518" cy="261518"/>
          </a:xfrm>
          <a:prstGeom prst="rect">
            <a:avLst/>
          </a:prstGeom>
        </p:spPr>
      </p:pic>
      <p:sp>
        <p:nvSpPr>
          <p:cNvPr id="8" name="Text 5"/>
          <p:cNvSpPr txBox="1"/>
          <p:nvPr/>
        </p:nvSpPr>
        <p:spPr>
          <a:xfrm>
            <a:off x="1188720" y="2103120"/>
            <a:ext cx="1097280" cy="502920"/>
          </a:xfrm>
          <a:prstGeom prst="rect">
            <a:avLst/>
          </a:prstGeom>
          <a:noFill/>
          <a:ln/>
        </p:spPr>
        <p:txBody>
          <a:bodyPr wrap="square" lIns="0" tIns="0" rIns="0" bIns="0" rtlCol="0" anchor="ctr"/>
          <a:lstStyle/>
          <a:p>
            <a:pPr indent="0" marL="0">
              <a:buNone/>
            </a:pPr>
            <a:r>
              <a:rPr lang="en-US" sz="1150" b="1" i="1" dirty="0">
                <a:solidFill>
                  <a:schemeClr val="accent1"/>
                </a:solidFill>
              </a:rPr>
              <a:t>Baseline study</a:t>
            </a:r>
            <a:endParaRPr lang="en-US" sz="1150" dirty="0"/>
          </a:p>
        </p:txBody>
      </p:sp>
      <p:sp>
        <p:nvSpPr>
          <p:cNvPr id="9" name="Text 6"/>
          <p:cNvSpPr txBox="1"/>
          <p:nvPr/>
        </p:nvSpPr>
        <p:spPr>
          <a:xfrm>
            <a:off x="594360" y="2743200"/>
            <a:ext cx="1645920" cy="1508760"/>
          </a:xfrm>
          <a:prstGeom prst="rect">
            <a:avLst/>
          </a:prstGeom>
          <a:noFill/>
          <a:ln/>
        </p:spPr>
        <p:txBody>
          <a:bodyPr wrap="square" lIns="0" tIns="0" rIns="0" bIns="0" rtlCol="0" anchor="t"/>
          <a:lstStyle/>
          <a:p>
            <a:pPr indent="0" marL="0">
              <a:buNone/>
            </a:pPr>
            <a:r>
              <a:rPr lang="en-US" sz="1200" dirty="0">
                <a:solidFill>
                  <a:schemeClr val="tx1"/>
                </a:solidFill>
              </a:rPr>
              <a:t>Pemetaan risiko kesehatan lingkungan, inspeksi sanitasi dasar, survei pengetahuan &amp; perilaku santri.</a:t>
            </a:r>
            <a:endParaRPr lang="en-US" sz="1200" dirty="0"/>
          </a:p>
        </p:txBody>
      </p:sp>
      <p:sp>
        <p:nvSpPr>
          <p:cNvPr id="10" name="Shape 7"/>
          <p:cNvSpPr/>
          <p:nvPr/>
        </p:nvSpPr>
        <p:spPr>
          <a:xfrm>
            <a:off x="2560320" y="1097280"/>
            <a:ext cx="2029968" cy="685800"/>
          </a:xfrm>
          <a:prstGeom prst="chevron">
            <a:avLst/>
          </a:prstGeom>
          <a:solidFill>
            <a:schemeClr val="accent3"/>
          </a:solidFill>
          <a:ln w="12700">
            <a:solidFill>
              <a:srgbClr val="FFFFFF"/>
            </a:solidFill>
            <a:prstDash val="solid"/>
          </a:ln>
        </p:spPr>
      </p:sp>
      <p:sp>
        <p:nvSpPr>
          <p:cNvPr id="11" name="Text 8"/>
          <p:cNvSpPr txBox="1"/>
          <p:nvPr/>
        </p:nvSpPr>
        <p:spPr>
          <a:xfrm>
            <a:off x="2971800" y="1097280"/>
            <a:ext cx="1463040" cy="685800"/>
          </a:xfrm>
          <a:prstGeom prst="rect">
            <a:avLst/>
          </a:prstGeom>
          <a:noFill/>
          <a:ln/>
        </p:spPr>
        <p:txBody>
          <a:bodyPr wrap="square" lIns="0" tIns="0" rIns="0" bIns="0" rtlCol="0" anchor="ctr"/>
          <a:lstStyle/>
          <a:p>
            <a:pPr indent="0" marL="0">
              <a:buNone/>
            </a:pPr>
            <a:r>
              <a:rPr lang="en-US" sz="1400" b="1" dirty="0">
                <a:solidFill>
                  <a:srgbClr val="FFFFFF"/>
                </a:solidFill>
              </a:rPr>
              <a:t>2. Edukasi</a:t>
            </a:r>
            <a:endParaRPr lang="en-US" sz="1400" dirty="0"/>
          </a:p>
        </p:txBody>
      </p:sp>
      <p:sp>
        <p:nvSpPr>
          <p:cNvPr id="12" name="card"/>
          <p:cNvSpPr/>
          <p:nvPr/>
        </p:nvSpPr>
        <p:spPr>
          <a:xfrm>
            <a:off x="2560320" y="1965960"/>
            <a:ext cx="1920240" cy="2377440"/>
          </a:xfrm>
          <a:prstGeom prst="roundRect">
            <a:avLst>
              <a:gd name="adj" fmla="val 5714"/>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3" name="icon-bg"/>
          <p:cNvSpPr/>
          <p:nvPr/>
        </p:nvSpPr>
        <p:spPr>
          <a:xfrm>
            <a:off x="2697480" y="2103120"/>
            <a:ext cx="502920" cy="502920"/>
          </a:xfrm>
          <a:prstGeom prst="ellipse">
            <a:avLst/>
          </a:prstGeom>
          <a:solidFill>
            <a:schemeClr val="accent2"/>
          </a:solidFill>
          <a:ln w="12700">
            <a:solidFill>
              <a:schemeClr val="accent2"/>
            </a:solidFill>
            <a:prstDash val="solid"/>
          </a:ln>
        </p:spPr>
      </p:sp>
      <p:pic>
        <p:nvPicPr>
          <p:cNvPr id="14" name="icon" descr="preencoded.png">    </p:cNvPr>
          <p:cNvPicPr>
            <a:picLocks noChangeAspect="1"/>
          </p:cNvPicPr>
          <p:nvPr/>
        </p:nvPicPr>
        <p:blipFill>
          <a:blip r:embed="rId2"/>
          <a:stretch>
            <a:fillRect/>
          </a:stretch>
        </p:blipFill>
        <p:spPr>
          <a:xfrm>
            <a:off x="2818181" y="2223821"/>
            <a:ext cx="261518" cy="261518"/>
          </a:xfrm>
          <a:prstGeom prst="rect">
            <a:avLst/>
          </a:prstGeom>
        </p:spPr>
      </p:pic>
      <p:sp>
        <p:nvSpPr>
          <p:cNvPr id="15" name="Text 11"/>
          <p:cNvSpPr txBox="1"/>
          <p:nvPr/>
        </p:nvSpPr>
        <p:spPr>
          <a:xfrm>
            <a:off x="3291840" y="2103120"/>
            <a:ext cx="1097280" cy="502920"/>
          </a:xfrm>
          <a:prstGeom prst="rect">
            <a:avLst/>
          </a:prstGeom>
          <a:noFill/>
          <a:ln/>
        </p:spPr>
        <p:txBody>
          <a:bodyPr wrap="square" lIns="0" tIns="0" rIns="0" bIns="0" rtlCol="0" anchor="ctr"/>
          <a:lstStyle/>
          <a:p>
            <a:pPr indent="0" marL="0">
              <a:buNone/>
            </a:pPr>
            <a:r>
              <a:rPr lang="en-US" sz="1150" b="1" i="1" dirty="0">
                <a:solidFill>
                  <a:schemeClr val="accent1"/>
                </a:solidFill>
              </a:rPr>
              <a:t>Kurikulum &amp; SOP</a:t>
            </a:r>
            <a:endParaRPr lang="en-US" sz="1150" dirty="0"/>
          </a:p>
        </p:txBody>
      </p:sp>
      <p:sp>
        <p:nvSpPr>
          <p:cNvPr id="16" name="Text 12"/>
          <p:cNvSpPr txBox="1"/>
          <p:nvPr/>
        </p:nvSpPr>
        <p:spPr>
          <a:xfrm>
            <a:off x="2697480" y="2743200"/>
            <a:ext cx="1645920" cy="1508760"/>
          </a:xfrm>
          <a:prstGeom prst="rect">
            <a:avLst/>
          </a:prstGeom>
          <a:noFill/>
          <a:ln/>
        </p:spPr>
        <p:txBody>
          <a:bodyPr wrap="square" lIns="0" tIns="0" rIns="0" bIns="0" rtlCol="0" anchor="t"/>
          <a:lstStyle/>
          <a:p>
            <a:pPr indent="0" marL="0">
              <a:buNone/>
            </a:pPr>
            <a:r>
              <a:rPr lang="en-US" sz="1200" dirty="0">
                <a:solidFill>
                  <a:schemeClr val="tx1"/>
                </a:solidFill>
              </a:rPr>
              <a:t>Integrasi PHBS dalam kajian Fiqh al-Bi’ah; pelatihan kader Santri Husada dan pengelola dapur.</a:t>
            </a:r>
            <a:endParaRPr lang="en-US" sz="1200" dirty="0"/>
          </a:p>
        </p:txBody>
      </p:sp>
      <p:sp>
        <p:nvSpPr>
          <p:cNvPr id="17" name="Shape 13"/>
          <p:cNvSpPr/>
          <p:nvPr/>
        </p:nvSpPr>
        <p:spPr>
          <a:xfrm>
            <a:off x="4663440" y="1097280"/>
            <a:ext cx="2029968" cy="685800"/>
          </a:xfrm>
          <a:prstGeom prst="chevron">
            <a:avLst/>
          </a:prstGeom>
          <a:solidFill>
            <a:schemeClr val="accent1"/>
          </a:solidFill>
          <a:ln w="12700">
            <a:solidFill>
              <a:srgbClr val="FFFFFF"/>
            </a:solidFill>
            <a:prstDash val="solid"/>
          </a:ln>
        </p:spPr>
      </p:sp>
      <p:sp>
        <p:nvSpPr>
          <p:cNvPr id="18" name="Text 14"/>
          <p:cNvSpPr txBox="1"/>
          <p:nvPr/>
        </p:nvSpPr>
        <p:spPr>
          <a:xfrm>
            <a:off x="5074920" y="1097280"/>
            <a:ext cx="1463040" cy="685800"/>
          </a:xfrm>
          <a:prstGeom prst="rect">
            <a:avLst/>
          </a:prstGeom>
          <a:noFill/>
          <a:ln/>
        </p:spPr>
        <p:txBody>
          <a:bodyPr wrap="square" lIns="0" tIns="0" rIns="0" bIns="0" rtlCol="0" anchor="ctr"/>
          <a:lstStyle/>
          <a:p>
            <a:pPr indent="0" marL="0">
              <a:buNone/>
            </a:pPr>
            <a:r>
              <a:rPr lang="en-US" sz="1400" b="1" dirty="0">
                <a:solidFill>
                  <a:srgbClr val="FFFFFF"/>
                </a:solidFill>
              </a:rPr>
              <a:t>3. Intervensi</a:t>
            </a:r>
            <a:endParaRPr lang="en-US" sz="1400" dirty="0"/>
          </a:p>
        </p:txBody>
      </p:sp>
      <p:sp>
        <p:nvSpPr>
          <p:cNvPr id="19" name="card"/>
          <p:cNvSpPr/>
          <p:nvPr/>
        </p:nvSpPr>
        <p:spPr>
          <a:xfrm>
            <a:off x="4663440" y="1965960"/>
            <a:ext cx="1920240" cy="2377440"/>
          </a:xfrm>
          <a:prstGeom prst="roundRect">
            <a:avLst>
              <a:gd name="adj" fmla="val 5714"/>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0" name="icon-bg"/>
          <p:cNvSpPr/>
          <p:nvPr/>
        </p:nvSpPr>
        <p:spPr>
          <a:xfrm>
            <a:off x="4800600" y="2103120"/>
            <a:ext cx="502920" cy="502920"/>
          </a:xfrm>
          <a:prstGeom prst="ellipse">
            <a:avLst/>
          </a:prstGeom>
          <a:solidFill>
            <a:schemeClr val="accent2"/>
          </a:solidFill>
          <a:ln w="12700">
            <a:solidFill>
              <a:schemeClr val="accent2"/>
            </a:solidFill>
            <a:prstDash val="solid"/>
          </a:ln>
        </p:spPr>
      </p:sp>
      <p:pic>
        <p:nvPicPr>
          <p:cNvPr id="21" name="icon" descr="preencoded.png">    </p:cNvPr>
          <p:cNvPicPr>
            <a:picLocks noChangeAspect="1"/>
          </p:cNvPicPr>
          <p:nvPr/>
        </p:nvPicPr>
        <p:blipFill>
          <a:blip r:embed="rId3"/>
          <a:stretch>
            <a:fillRect/>
          </a:stretch>
        </p:blipFill>
        <p:spPr>
          <a:xfrm>
            <a:off x="4921301" y="2223821"/>
            <a:ext cx="261518" cy="261518"/>
          </a:xfrm>
          <a:prstGeom prst="rect">
            <a:avLst/>
          </a:prstGeom>
        </p:spPr>
      </p:pic>
      <p:sp>
        <p:nvSpPr>
          <p:cNvPr id="22" name="Text 17"/>
          <p:cNvSpPr txBox="1"/>
          <p:nvPr/>
        </p:nvSpPr>
        <p:spPr>
          <a:xfrm>
            <a:off x="5394960" y="2103120"/>
            <a:ext cx="1097280" cy="502920"/>
          </a:xfrm>
          <a:prstGeom prst="rect">
            <a:avLst/>
          </a:prstGeom>
          <a:noFill/>
          <a:ln/>
        </p:spPr>
        <p:txBody>
          <a:bodyPr wrap="square" lIns="0" tIns="0" rIns="0" bIns="0" rtlCol="0" anchor="ctr"/>
          <a:lstStyle/>
          <a:p>
            <a:pPr indent="0" marL="0">
              <a:buNone/>
            </a:pPr>
            <a:r>
              <a:rPr lang="en-US" sz="1150" b="1" i="1" dirty="0">
                <a:solidFill>
                  <a:schemeClr val="accent1"/>
                </a:solidFill>
              </a:rPr>
              <a:t>Fasilitas &amp; kader</a:t>
            </a:r>
            <a:endParaRPr lang="en-US" sz="1150" dirty="0"/>
          </a:p>
        </p:txBody>
      </p:sp>
      <p:sp>
        <p:nvSpPr>
          <p:cNvPr id="23" name="Text 18"/>
          <p:cNvSpPr txBox="1"/>
          <p:nvPr/>
        </p:nvSpPr>
        <p:spPr>
          <a:xfrm>
            <a:off x="4800600" y="2743200"/>
            <a:ext cx="1645920" cy="1508760"/>
          </a:xfrm>
          <a:prstGeom prst="rect">
            <a:avLst/>
          </a:prstGeom>
          <a:noFill/>
          <a:ln/>
        </p:spPr>
        <p:txBody>
          <a:bodyPr wrap="square" lIns="0" tIns="0" rIns="0" bIns="0" rtlCol="0" anchor="t"/>
          <a:lstStyle/>
          <a:p>
            <a:pPr indent="0" marL="0">
              <a:buNone/>
            </a:pPr>
            <a:r>
              <a:rPr lang="en-US" sz="1200" dirty="0">
                <a:solidFill>
                  <a:schemeClr val="tx1"/>
                </a:solidFill>
              </a:rPr>
              <a:t>Perbaikan sarana air dan sanitasi; sarana CTPS di masjid, kelas, ruang makan, asrama.</a:t>
            </a:r>
            <a:endParaRPr lang="en-US" sz="1200" dirty="0"/>
          </a:p>
        </p:txBody>
      </p:sp>
      <p:sp>
        <p:nvSpPr>
          <p:cNvPr id="24" name="Shape 19"/>
          <p:cNvSpPr/>
          <p:nvPr/>
        </p:nvSpPr>
        <p:spPr>
          <a:xfrm>
            <a:off x="6766560" y="1097280"/>
            <a:ext cx="2029968" cy="685800"/>
          </a:xfrm>
          <a:prstGeom prst="chevron">
            <a:avLst/>
          </a:prstGeom>
          <a:solidFill>
            <a:schemeClr val="accent3"/>
          </a:solidFill>
          <a:ln w="12700">
            <a:solidFill>
              <a:srgbClr val="FFFFFF"/>
            </a:solidFill>
            <a:prstDash val="solid"/>
          </a:ln>
        </p:spPr>
      </p:sp>
      <p:sp>
        <p:nvSpPr>
          <p:cNvPr id="25" name="Text 20"/>
          <p:cNvSpPr txBox="1"/>
          <p:nvPr/>
        </p:nvSpPr>
        <p:spPr>
          <a:xfrm>
            <a:off x="7178040" y="1097280"/>
            <a:ext cx="1463040" cy="685800"/>
          </a:xfrm>
          <a:prstGeom prst="rect">
            <a:avLst/>
          </a:prstGeom>
          <a:noFill/>
          <a:ln/>
        </p:spPr>
        <p:txBody>
          <a:bodyPr wrap="square" lIns="0" tIns="0" rIns="0" bIns="0" rtlCol="0" anchor="ctr"/>
          <a:lstStyle/>
          <a:p>
            <a:pPr indent="0" marL="0">
              <a:buNone/>
            </a:pPr>
            <a:r>
              <a:rPr lang="en-US" sz="1400" b="1" dirty="0">
                <a:solidFill>
                  <a:srgbClr val="FFFFFF"/>
                </a:solidFill>
              </a:rPr>
              <a:t>4. Monitoring</a:t>
            </a:r>
            <a:endParaRPr lang="en-US" sz="1400" dirty="0"/>
          </a:p>
        </p:txBody>
      </p:sp>
      <p:sp>
        <p:nvSpPr>
          <p:cNvPr id="26" name="card"/>
          <p:cNvSpPr/>
          <p:nvPr/>
        </p:nvSpPr>
        <p:spPr>
          <a:xfrm>
            <a:off x="6766560" y="1965960"/>
            <a:ext cx="1920240" cy="2377440"/>
          </a:xfrm>
          <a:prstGeom prst="roundRect">
            <a:avLst>
              <a:gd name="adj" fmla="val 5714"/>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7" name="icon-bg"/>
          <p:cNvSpPr/>
          <p:nvPr/>
        </p:nvSpPr>
        <p:spPr>
          <a:xfrm>
            <a:off x="6903720" y="2103120"/>
            <a:ext cx="502920" cy="502920"/>
          </a:xfrm>
          <a:prstGeom prst="ellipse">
            <a:avLst/>
          </a:prstGeom>
          <a:solidFill>
            <a:schemeClr val="accent2"/>
          </a:solidFill>
          <a:ln w="12700">
            <a:solidFill>
              <a:schemeClr val="accent2"/>
            </a:solidFill>
            <a:prstDash val="solid"/>
          </a:ln>
        </p:spPr>
      </p:sp>
      <p:pic>
        <p:nvPicPr>
          <p:cNvPr id="28" name="icon" descr="preencoded.png">    </p:cNvPr>
          <p:cNvPicPr>
            <a:picLocks noChangeAspect="1"/>
          </p:cNvPicPr>
          <p:nvPr/>
        </p:nvPicPr>
        <p:blipFill>
          <a:blip r:embed="rId4"/>
          <a:stretch>
            <a:fillRect/>
          </a:stretch>
        </p:blipFill>
        <p:spPr>
          <a:xfrm>
            <a:off x="7024421" y="2223821"/>
            <a:ext cx="261518" cy="261518"/>
          </a:xfrm>
          <a:prstGeom prst="rect">
            <a:avLst/>
          </a:prstGeom>
        </p:spPr>
      </p:pic>
      <p:sp>
        <p:nvSpPr>
          <p:cNvPr id="29" name="Text 23"/>
          <p:cNvSpPr txBox="1"/>
          <p:nvPr/>
        </p:nvSpPr>
        <p:spPr>
          <a:xfrm>
            <a:off x="7498080" y="2103120"/>
            <a:ext cx="1097280" cy="502920"/>
          </a:xfrm>
          <a:prstGeom prst="rect">
            <a:avLst/>
          </a:prstGeom>
          <a:noFill/>
          <a:ln/>
        </p:spPr>
        <p:txBody>
          <a:bodyPr wrap="square" lIns="0" tIns="0" rIns="0" bIns="0" rtlCol="0" anchor="ctr"/>
          <a:lstStyle/>
          <a:p>
            <a:pPr indent="0" marL="0">
              <a:buNone/>
            </a:pPr>
            <a:r>
              <a:rPr lang="en-US" sz="1150" b="1" i="1" dirty="0">
                <a:solidFill>
                  <a:schemeClr val="accent1"/>
                </a:solidFill>
              </a:rPr>
              <a:t>Evaluasi berkala</a:t>
            </a:r>
            <a:endParaRPr lang="en-US" sz="1150" dirty="0"/>
          </a:p>
        </p:txBody>
      </p:sp>
      <p:sp>
        <p:nvSpPr>
          <p:cNvPr id="30" name="Text 24"/>
          <p:cNvSpPr txBox="1"/>
          <p:nvPr/>
        </p:nvSpPr>
        <p:spPr>
          <a:xfrm>
            <a:off x="6903720" y="2743200"/>
            <a:ext cx="1645920" cy="1508760"/>
          </a:xfrm>
          <a:prstGeom prst="rect">
            <a:avLst/>
          </a:prstGeom>
          <a:noFill/>
          <a:ln/>
        </p:spPr>
        <p:txBody>
          <a:bodyPr wrap="square" lIns="0" tIns="0" rIns="0" bIns="0" rtlCol="0" anchor="t"/>
          <a:lstStyle/>
          <a:p>
            <a:pPr indent="0" marL="0">
              <a:buNone/>
            </a:pPr>
            <a:r>
              <a:rPr lang="en-US" sz="1200" dirty="0">
                <a:solidFill>
                  <a:schemeClr val="tx1"/>
                </a:solidFill>
              </a:rPr>
              <a:t>Penilaian dengan Indeks Pesantren Sehat; reward kamar/blok terbersih.</a:t>
            </a:r>
            <a:endParaRPr lang="en-US" sz="12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Usulan Indikator Monitoring Pesantren Sehat</a:t>
            </a:r>
            <a:endParaRPr lang="en-US" sz="26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1645920"/>
                <a:gridCol w="4206240"/>
                <a:gridCol w="2377440"/>
              </a:tblGrid>
              <a:tr h="329184">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Dimensi</a:t>
                      </a:r>
                      <a:endParaRPr lang="en-US" sz="110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0E3B2E"/>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Indikator</a:t>
                      </a:r>
                      <a:endParaRPr lang="en-US" sz="110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0E3B2E"/>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Sumber Data / Cara Ukur</a:t>
                      </a:r>
                      <a:endParaRPr lang="en-US" sz="110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0E3B2E"/>
                    </a:solidFill>
                  </a:tcPr>
                </a:tc>
              </a:tr>
              <a:tr h="603504">
                <a:tc>
                  <a:txBody>
                    <a:bodyPr/>
                    <a:lstStyle/>
                    <a:p>
                      <a:pPr indent="0" marL="0">
                        <a:buNone/>
                      </a:pPr>
                      <a:r>
                        <a:rPr lang="en-US" sz="1050" b="1" dirty="0">
                          <a:solidFill>
                            <a:srgbClr val="1F2A26"/>
                          </a:solidFill>
                          <a:latin typeface="Calibri" pitchFamily="34" charset="0"/>
                          <a:ea typeface="Calibri" pitchFamily="34" charset="-122"/>
                          <a:cs typeface="Calibri" pitchFamily="34" charset="-120"/>
                        </a:rPr>
                        <a:t>Kelembagaan</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SOP kebersihan &amp; kesehatan disahkan pimpinan; kader Santri Husada terlatih; Poskestren aktif</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SK/SOP, daftar kader, register kegiatan</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r>
              <a:tr h="566928">
                <a:tc>
                  <a:txBody>
                    <a:bodyPr/>
                    <a:lstStyle/>
                    <a:p>
                      <a:pPr indent="0" marL="0">
                        <a:buNone/>
                      </a:pPr>
                      <a:r>
                        <a:rPr lang="en-US" sz="1050" b="1" dirty="0">
                          <a:solidFill>
                            <a:srgbClr val="1F2A26"/>
                          </a:solidFill>
                          <a:latin typeface="Calibri" pitchFamily="34" charset="0"/>
                          <a:ea typeface="Calibri" pitchFamily="34" charset="-122"/>
                          <a:cs typeface="Calibri" pitchFamily="34" charset="-120"/>
                        </a:rPr>
                        <a:t>Perilaku (PHBS)</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FFFFFF"/>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Santri menerapkan CTPS; jadwal jemur kasur dipatuhi; tidak berbagi barang pribadi</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FFFFFF"/>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Observasi &amp; checklist kader</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FFFFFF"/>
                    </a:solidFill>
                  </a:tcPr>
                </a:tc>
              </a:tr>
              <a:tr h="566928">
                <a:tc>
                  <a:txBody>
                    <a:bodyPr/>
                    <a:lstStyle/>
                    <a:p>
                      <a:pPr indent="0" marL="0">
                        <a:buNone/>
                      </a:pPr>
                      <a:r>
                        <a:rPr lang="en-US" sz="1050" b="1" dirty="0">
                          <a:solidFill>
                            <a:srgbClr val="1F2A26"/>
                          </a:solidFill>
                          <a:latin typeface="Calibri" pitchFamily="34" charset="0"/>
                          <a:ea typeface="Calibri" pitchFamily="34" charset="-122"/>
                          <a:cs typeface="Calibri" pitchFamily="34" charset="-120"/>
                        </a:rPr>
                        <a:t>Sanitasi (WASH)</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Air bersih kontinu; jamban proporsional; SPAL tertutup; sampah terpilah</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Inspeksi sanitasi bersama Puskesmas</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r>
              <a:tr h="457200">
                <a:tc>
                  <a:txBody>
                    <a:bodyPr/>
                    <a:lstStyle/>
                    <a:p>
                      <a:pPr indent="0" marL="0">
                        <a:buNone/>
                      </a:pPr>
                      <a:r>
                        <a:rPr lang="en-US" sz="1050" b="1" dirty="0">
                          <a:solidFill>
                            <a:srgbClr val="1F2A26"/>
                          </a:solidFill>
                          <a:latin typeface="Calibri" pitchFamily="34" charset="0"/>
                          <a:ea typeface="Calibri" pitchFamily="34" charset="-122"/>
                          <a:cs typeface="Calibri" pitchFamily="34" charset="-120"/>
                        </a:rPr>
                        <a:t>Status Kesehatan</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FFFFFF"/>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Tren kasus skabies, diare, ISPA per bulan</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FFFFFF"/>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Register Poskestren &amp; Puskesmas</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FFFFFF"/>
                    </a:solidFill>
                  </a:tcPr>
                </a:tc>
              </a:tr>
              <a:tr h="502920">
                <a:tc>
                  <a:txBody>
                    <a:bodyPr/>
                    <a:lstStyle/>
                    <a:p>
                      <a:pPr indent="0" marL="0">
                        <a:buNone/>
                      </a:pPr>
                      <a:r>
                        <a:rPr lang="en-US" sz="1050" b="1" dirty="0">
                          <a:solidFill>
                            <a:srgbClr val="1F2A26"/>
                          </a:solidFill>
                          <a:latin typeface="Calibri" pitchFamily="34" charset="0"/>
                          <a:ea typeface="Calibri" pitchFamily="34" charset="-122"/>
                          <a:cs typeface="Calibri" pitchFamily="34" charset="-120"/>
                        </a:rPr>
                        <a:t>Psikososial (KMA 91)</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Santri merasa aman; mekanisme pengaduan berfungsi</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c>
                  <a:txBody>
                    <a:bodyPr/>
                    <a:lstStyle/>
                    <a:p>
                      <a:pPr indent="0" marL="0">
                        <a:buNone/>
                      </a:pPr>
                      <a:r>
                        <a:rPr lang="en-US" sz="1050" dirty="0">
                          <a:solidFill>
                            <a:srgbClr val="1F2A26"/>
                          </a:solidFill>
                          <a:latin typeface="Calibri" pitchFamily="34" charset="0"/>
                          <a:ea typeface="Calibri" pitchFamily="34" charset="-122"/>
                          <a:cs typeface="Calibri" pitchFamily="34" charset="-120"/>
                        </a:rPr>
                        <a:t>Survei santri, laporan satgas</a:t>
                      </a:r>
                      <a:endParaRPr lang="en-US" sz="1050" dirty="0">
                        <a:latin typeface="Calibri" charset="0"/>
                        <a:ea typeface="Calibri" charset="0"/>
                        <a:cs typeface="Calibri" charset="0"/>
                      </a:endParaRPr>
                    </a:p>
                  </a:txBody>
                  <a:tcPr marL="76200" marR="76200" marT="38100" marB="38100" anchor="ctr">
                    <a:lnL w="9525" cap="flat" cmpd="sng" algn="ctr">
                      <a:solidFill>
                        <a:srgbClr val="CFE8DA"/>
                      </a:solidFill>
                      <a:prstDash val="solid"/>
                      <a:round/>
                      <a:headEnd type="none" w="med" len="med"/>
                      <a:tailEnd type="none" w="med" len="med"/>
                    </a:lnL>
                    <a:lnR w="9525" cap="flat" cmpd="sng" algn="ctr">
                      <a:solidFill>
                        <a:srgbClr val="CFE8DA"/>
                      </a:solidFill>
                      <a:prstDash val="solid"/>
                      <a:round/>
                      <a:headEnd type="none" w="med" len="med"/>
                      <a:tailEnd type="none" w="med" len="med"/>
                    </a:lnR>
                    <a:lnT w="9525" cap="flat" cmpd="sng" algn="ctr">
                      <a:solidFill>
                        <a:srgbClr val="CFE8DA"/>
                      </a:solidFill>
                      <a:prstDash val="solid"/>
                      <a:round/>
                      <a:headEnd type="none" w="med" len="med"/>
                      <a:tailEnd type="none" w="med" len="med"/>
                    </a:lnT>
                    <a:lnB w="9525" cap="flat" cmpd="sng" algn="ctr">
                      <a:solidFill>
                        <a:srgbClr val="CFE8DA"/>
                      </a:solidFill>
                      <a:prstDash val="solid"/>
                      <a:round/>
                      <a:headEnd type="none" w="med" len="med"/>
                      <a:tailEnd type="none" w="med" len="med"/>
                    </a:lnB>
                    <a:solidFill>
                      <a:srgbClr val="EEF6F1"/>
                    </a:solidFill>
                  </a:tcPr>
                </a:tc>
              </a:tr>
            </a:tbl>
          </a:graphicData>
        </a:graphic>
      </p:graphicFrame>
      <p:sp>
        <p:nvSpPr>
          <p:cNvPr id="4" name="Text 1"/>
          <p:cNvSpPr txBox="1"/>
          <p:nvPr/>
        </p:nvSpPr>
        <p:spPr>
          <a:xfrm>
            <a:off x="457200" y="4224528"/>
            <a:ext cx="8229600" cy="411480"/>
          </a:xfrm>
          <a:prstGeom prst="rect">
            <a:avLst/>
          </a:prstGeom>
          <a:noFill/>
          <a:ln/>
        </p:spPr>
        <p:txBody>
          <a:bodyPr wrap="square" lIns="0" tIns="0" rIns="0" bIns="0" rtlCol="0" anchor="t"/>
          <a:lstStyle/>
          <a:p>
            <a:pPr indent="0" marL="0">
              <a:buNone/>
            </a:pPr>
            <a:r>
              <a:rPr lang="en-US" sz="1050" i="1" dirty="0">
                <a:solidFill>
                  <a:schemeClr val="accent1"/>
                </a:solidFill>
              </a:rPr>
              <a:t>Indikator dapat disinkronkan dengan instrumen monitoring Dinas Kesehatan dan penilaian Pesantren Ramah Anak, sehingga satu kunjungan menghasilkan data untuk dua program.</a:t>
            </a:r>
            <a:endParaRPr lang="en-US" sz="105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Sinergi Lintas Sektor</a:t>
            </a:r>
            <a:endParaRPr lang="en-US" sz="2600" dirty="0"/>
          </a:p>
        </p:txBody>
      </p:sp>
      <p:sp>
        <p:nvSpPr>
          <p:cNvPr id="3" name="card"/>
          <p:cNvSpPr/>
          <p:nvPr/>
        </p:nvSpPr>
        <p:spPr>
          <a:xfrm>
            <a:off x="457200" y="960120"/>
            <a:ext cx="2651760" cy="868680"/>
          </a:xfrm>
          <a:prstGeom prst="roundRect">
            <a:avLst>
              <a:gd name="adj" fmla="val 12632"/>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4" name="Text 2"/>
          <p:cNvSpPr txBox="1"/>
          <p:nvPr/>
        </p:nvSpPr>
        <p:spPr>
          <a:xfrm>
            <a:off x="566928" y="987552"/>
            <a:ext cx="2468880" cy="822960"/>
          </a:xfrm>
          <a:prstGeom prst="rect">
            <a:avLst/>
          </a:prstGeom>
          <a:noFill/>
          <a:ln/>
        </p:spPr>
        <p:txBody>
          <a:bodyPr wrap="square" lIns="0" tIns="0" rIns="0" bIns="0" rtlCol="0" anchor="ctr"/>
          <a:lstStyle/>
          <a:p>
            <a:pPr indent="0" marL="0">
              <a:buNone/>
            </a:pPr>
            <a:r>
              <a:rPr lang="en-US" sz="1200" b="1" dirty="0">
                <a:solidFill>
                  <a:schemeClr val="tx2"/>
                </a:solidFill>
              </a:rPr>
              <a:t>Kemenag</a:t>
            </a:r>
            <a:endParaRPr lang="en-US" sz="1200" dirty="0"/>
          </a:p>
          <a:p>
            <a:pPr indent="0" marL="0">
              <a:buNone/>
            </a:pPr>
            <a:r>
              <a:rPr lang="en-US" sz="1050" dirty="0">
                <a:solidFill>
                  <a:schemeClr val="tx1"/>
                </a:solidFill>
              </a:rPr>
              <a:t>Pembinaan kelembagaan &amp; program Pesantren Ramah Anak</a:t>
            </a:r>
            <a:endParaRPr lang="en-US" sz="1200" dirty="0"/>
          </a:p>
        </p:txBody>
      </p:sp>
      <p:sp>
        <p:nvSpPr>
          <p:cNvPr id="5" name="Shape 3"/>
          <p:cNvSpPr/>
          <p:nvPr/>
        </p:nvSpPr>
        <p:spPr>
          <a:xfrm>
            <a:off x="3108960" y="1394460"/>
            <a:ext cx="731520" cy="1623060"/>
          </a:xfrm>
          <a:prstGeom prst="line">
            <a:avLst/>
          </a:prstGeom>
          <a:noFill/>
          <a:ln w="15875">
            <a:solidFill>
              <a:schemeClr val="accent3"/>
            </a:solidFill>
            <a:prstDash val="dash"/>
          </a:ln>
        </p:spPr>
      </p:sp>
      <p:sp>
        <p:nvSpPr>
          <p:cNvPr id="6" name="card"/>
          <p:cNvSpPr/>
          <p:nvPr/>
        </p:nvSpPr>
        <p:spPr>
          <a:xfrm>
            <a:off x="6035040" y="960120"/>
            <a:ext cx="2651760" cy="868680"/>
          </a:xfrm>
          <a:prstGeom prst="roundRect">
            <a:avLst>
              <a:gd name="adj" fmla="val 12632"/>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7" name="Text 5"/>
          <p:cNvSpPr txBox="1"/>
          <p:nvPr/>
        </p:nvSpPr>
        <p:spPr>
          <a:xfrm>
            <a:off x="6144768" y="987552"/>
            <a:ext cx="2468880" cy="822960"/>
          </a:xfrm>
          <a:prstGeom prst="rect">
            <a:avLst/>
          </a:prstGeom>
          <a:noFill/>
          <a:ln/>
        </p:spPr>
        <p:txBody>
          <a:bodyPr wrap="square" lIns="0" tIns="0" rIns="0" bIns="0" rtlCol="0" anchor="ctr"/>
          <a:lstStyle/>
          <a:p>
            <a:pPr indent="0" marL="0">
              <a:buNone/>
            </a:pPr>
            <a:r>
              <a:rPr lang="en-US" sz="1200" b="1" dirty="0">
                <a:solidFill>
                  <a:schemeClr val="tx2"/>
                </a:solidFill>
              </a:rPr>
              <a:t>Dinas Kesehatan / Puskesmas</a:t>
            </a:r>
            <a:endParaRPr lang="en-US" sz="1200" dirty="0"/>
          </a:p>
          <a:p>
            <a:pPr indent="0" marL="0">
              <a:buNone/>
            </a:pPr>
            <a:r>
              <a:rPr lang="en-US" sz="1050" dirty="0">
                <a:solidFill>
                  <a:schemeClr val="tx1"/>
                </a:solidFill>
              </a:rPr>
              <a:t>Pendampingan teknis, pembinaan Poskestren, STBM</a:t>
            </a:r>
            <a:endParaRPr lang="en-US" sz="1200" dirty="0"/>
          </a:p>
        </p:txBody>
      </p:sp>
      <p:sp>
        <p:nvSpPr>
          <p:cNvPr id="8" name="Shape 6"/>
          <p:cNvSpPr/>
          <p:nvPr/>
        </p:nvSpPr>
        <p:spPr>
          <a:xfrm flipV="1">
            <a:off x="5303520" y="1394460"/>
            <a:ext cx="731520" cy="1623060"/>
          </a:xfrm>
          <a:prstGeom prst="line">
            <a:avLst/>
          </a:prstGeom>
          <a:noFill/>
          <a:ln w="15875">
            <a:solidFill>
              <a:schemeClr val="accent3"/>
            </a:solidFill>
            <a:prstDash val="dash"/>
          </a:ln>
        </p:spPr>
      </p:sp>
      <p:sp>
        <p:nvSpPr>
          <p:cNvPr id="9" name="card"/>
          <p:cNvSpPr/>
          <p:nvPr/>
        </p:nvSpPr>
        <p:spPr>
          <a:xfrm>
            <a:off x="457200" y="2514600"/>
            <a:ext cx="2651760" cy="868680"/>
          </a:xfrm>
          <a:prstGeom prst="roundRect">
            <a:avLst>
              <a:gd name="adj" fmla="val 12632"/>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0" name="Text 8"/>
          <p:cNvSpPr txBox="1"/>
          <p:nvPr/>
        </p:nvSpPr>
        <p:spPr>
          <a:xfrm>
            <a:off x="566928" y="2542032"/>
            <a:ext cx="2468880" cy="822960"/>
          </a:xfrm>
          <a:prstGeom prst="rect">
            <a:avLst/>
          </a:prstGeom>
          <a:noFill/>
          <a:ln/>
        </p:spPr>
        <p:txBody>
          <a:bodyPr wrap="square" lIns="0" tIns="0" rIns="0" bIns="0" rtlCol="0" anchor="ctr"/>
          <a:lstStyle/>
          <a:p>
            <a:pPr indent="0" marL="0">
              <a:buNone/>
            </a:pPr>
            <a:r>
              <a:rPr lang="en-US" sz="1200" b="1" dirty="0">
                <a:solidFill>
                  <a:schemeClr val="tx2"/>
                </a:solidFill>
              </a:rPr>
              <a:t>Dinas Pendidikan</a:t>
            </a:r>
            <a:endParaRPr lang="en-US" sz="1200" dirty="0"/>
          </a:p>
          <a:p>
            <a:pPr indent="0" marL="0">
              <a:buNone/>
            </a:pPr>
            <a:r>
              <a:rPr lang="en-US" sz="1050" dirty="0">
                <a:solidFill>
                  <a:schemeClr val="tx1"/>
                </a:solidFill>
              </a:rPr>
              <a:t>Berbagi praktik baik UKS/M dan Sekolah Sehat</a:t>
            </a:r>
            <a:endParaRPr lang="en-US" sz="1200" dirty="0"/>
          </a:p>
        </p:txBody>
      </p:sp>
      <p:sp>
        <p:nvSpPr>
          <p:cNvPr id="11" name="Shape 9"/>
          <p:cNvSpPr/>
          <p:nvPr/>
        </p:nvSpPr>
        <p:spPr>
          <a:xfrm>
            <a:off x="3108960" y="2948940"/>
            <a:ext cx="731520" cy="68580"/>
          </a:xfrm>
          <a:prstGeom prst="line">
            <a:avLst/>
          </a:prstGeom>
          <a:noFill/>
          <a:ln w="15875">
            <a:solidFill>
              <a:schemeClr val="accent3"/>
            </a:solidFill>
            <a:prstDash val="dash"/>
          </a:ln>
        </p:spPr>
      </p:sp>
      <p:sp>
        <p:nvSpPr>
          <p:cNvPr id="12" name="card"/>
          <p:cNvSpPr/>
          <p:nvPr/>
        </p:nvSpPr>
        <p:spPr>
          <a:xfrm>
            <a:off x="6035040" y="2514600"/>
            <a:ext cx="2651760" cy="868680"/>
          </a:xfrm>
          <a:prstGeom prst="roundRect">
            <a:avLst>
              <a:gd name="adj" fmla="val 12632"/>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3" name="Text 11"/>
          <p:cNvSpPr txBox="1"/>
          <p:nvPr/>
        </p:nvSpPr>
        <p:spPr>
          <a:xfrm>
            <a:off x="6144768" y="2542032"/>
            <a:ext cx="2468880" cy="822960"/>
          </a:xfrm>
          <a:prstGeom prst="rect">
            <a:avLst/>
          </a:prstGeom>
          <a:noFill/>
          <a:ln/>
        </p:spPr>
        <p:txBody>
          <a:bodyPr wrap="square" lIns="0" tIns="0" rIns="0" bIns="0" rtlCol="0" anchor="ctr"/>
          <a:lstStyle/>
          <a:p>
            <a:pPr indent="0" marL="0">
              <a:buNone/>
            </a:pPr>
            <a:r>
              <a:rPr lang="en-US" sz="1200" b="1" dirty="0">
                <a:solidFill>
                  <a:schemeClr val="tx2"/>
                </a:solidFill>
              </a:rPr>
              <a:t>Bapperida</a:t>
            </a:r>
            <a:endParaRPr lang="en-US" sz="1200" dirty="0"/>
          </a:p>
          <a:p>
            <a:pPr indent="0" marL="0">
              <a:buNone/>
            </a:pPr>
            <a:r>
              <a:rPr lang="en-US" sz="1050" dirty="0">
                <a:solidFill>
                  <a:schemeClr val="tx1"/>
                </a:solidFill>
              </a:rPr>
              <a:t>Perencanaan, indikator, dan penganggaran daerah</a:t>
            </a:r>
            <a:endParaRPr lang="en-US" sz="1200" dirty="0"/>
          </a:p>
        </p:txBody>
      </p:sp>
      <p:sp>
        <p:nvSpPr>
          <p:cNvPr id="14" name="Shape 12"/>
          <p:cNvSpPr/>
          <p:nvPr/>
        </p:nvSpPr>
        <p:spPr>
          <a:xfrm flipV="1">
            <a:off x="5303520" y="2948940"/>
            <a:ext cx="731520" cy="68580"/>
          </a:xfrm>
          <a:prstGeom prst="line">
            <a:avLst/>
          </a:prstGeom>
          <a:noFill/>
          <a:ln w="15875">
            <a:solidFill>
              <a:schemeClr val="accent3"/>
            </a:solidFill>
            <a:prstDash val="dash"/>
          </a:ln>
        </p:spPr>
      </p:sp>
      <p:sp>
        <p:nvSpPr>
          <p:cNvPr id="15" name="card"/>
          <p:cNvSpPr/>
          <p:nvPr/>
        </p:nvSpPr>
        <p:spPr>
          <a:xfrm>
            <a:off x="457200" y="3794760"/>
            <a:ext cx="2651760" cy="868680"/>
          </a:xfrm>
          <a:prstGeom prst="roundRect">
            <a:avLst>
              <a:gd name="adj" fmla="val 12632"/>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6" name="Text 14"/>
          <p:cNvSpPr txBox="1"/>
          <p:nvPr/>
        </p:nvSpPr>
        <p:spPr>
          <a:xfrm>
            <a:off x="566928" y="3822192"/>
            <a:ext cx="2468880" cy="822960"/>
          </a:xfrm>
          <a:prstGeom prst="rect">
            <a:avLst/>
          </a:prstGeom>
          <a:noFill/>
          <a:ln/>
        </p:spPr>
        <p:txBody>
          <a:bodyPr wrap="square" lIns="0" tIns="0" rIns="0" bIns="0" rtlCol="0" anchor="ctr"/>
          <a:lstStyle/>
          <a:p>
            <a:pPr indent="0" marL="0">
              <a:buNone/>
            </a:pPr>
            <a:r>
              <a:rPr lang="en-US" sz="1200" b="1" dirty="0">
                <a:solidFill>
                  <a:schemeClr val="tx2"/>
                </a:solidFill>
              </a:rPr>
              <a:t>PUPR / Perkim / DLH</a:t>
            </a:r>
            <a:endParaRPr lang="en-US" sz="1200" dirty="0"/>
          </a:p>
          <a:p>
            <a:pPr indent="0" marL="0">
              <a:buNone/>
            </a:pPr>
            <a:r>
              <a:rPr lang="en-US" sz="1050" dirty="0">
                <a:solidFill>
                  <a:schemeClr val="tx1"/>
                </a:solidFill>
              </a:rPr>
              <a:t>Sarana air bersih, sanitasi, dan pengelolaan sampah</a:t>
            </a:r>
            <a:endParaRPr lang="en-US" sz="1200" dirty="0"/>
          </a:p>
        </p:txBody>
      </p:sp>
      <p:sp>
        <p:nvSpPr>
          <p:cNvPr id="17" name="Shape 15"/>
          <p:cNvSpPr/>
          <p:nvPr/>
        </p:nvSpPr>
        <p:spPr>
          <a:xfrm flipV="1">
            <a:off x="3108960" y="3017520"/>
            <a:ext cx="731520" cy="1211580"/>
          </a:xfrm>
          <a:prstGeom prst="line">
            <a:avLst/>
          </a:prstGeom>
          <a:noFill/>
          <a:ln w="15875">
            <a:solidFill>
              <a:schemeClr val="accent3"/>
            </a:solidFill>
            <a:prstDash val="dash"/>
          </a:ln>
        </p:spPr>
      </p:sp>
      <p:sp>
        <p:nvSpPr>
          <p:cNvPr id="18" name="card"/>
          <p:cNvSpPr/>
          <p:nvPr/>
        </p:nvSpPr>
        <p:spPr>
          <a:xfrm>
            <a:off x="6035040" y="3794760"/>
            <a:ext cx="2651760" cy="868680"/>
          </a:xfrm>
          <a:prstGeom prst="roundRect">
            <a:avLst>
              <a:gd name="adj" fmla="val 12632"/>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9" name="Text 17"/>
          <p:cNvSpPr txBox="1"/>
          <p:nvPr/>
        </p:nvSpPr>
        <p:spPr>
          <a:xfrm>
            <a:off x="6144768" y="3822192"/>
            <a:ext cx="2468880" cy="822960"/>
          </a:xfrm>
          <a:prstGeom prst="rect">
            <a:avLst/>
          </a:prstGeom>
          <a:noFill/>
          <a:ln/>
        </p:spPr>
        <p:txBody>
          <a:bodyPr wrap="square" lIns="0" tIns="0" rIns="0" bIns="0" rtlCol="0" anchor="ctr"/>
          <a:lstStyle/>
          <a:p>
            <a:pPr indent="0" marL="0">
              <a:buNone/>
            </a:pPr>
            <a:r>
              <a:rPr lang="en-US" sz="1200" b="1" dirty="0">
                <a:solidFill>
                  <a:schemeClr val="tx2"/>
                </a:solidFill>
              </a:rPr>
              <a:t>Ormas, Filantropi &amp; Wali Santri</a:t>
            </a:r>
            <a:endParaRPr lang="en-US" sz="1200" dirty="0"/>
          </a:p>
          <a:p>
            <a:pPr indent="0" marL="0">
              <a:buNone/>
            </a:pPr>
            <a:r>
              <a:rPr lang="en-US" sz="1050" dirty="0">
                <a:solidFill>
                  <a:schemeClr val="tx1"/>
                </a:solidFill>
              </a:rPr>
              <a:t>Dukungan sumber daya dan pengawasan bersama</a:t>
            </a:r>
            <a:endParaRPr lang="en-US" sz="1200" dirty="0"/>
          </a:p>
        </p:txBody>
      </p:sp>
      <p:sp>
        <p:nvSpPr>
          <p:cNvPr id="20" name="Shape 18"/>
          <p:cNvSpPr/>
          <p:nvPr/>
        </p:nvSpPr>
        <p:spPr>
          <a:xfrm>
            <a:off x="5303520" y="3017520"/>
            <a:ext cx="731520" cy="1211580"/>
          </a:xfrm>
          <a:prstGeom prst="line">
            <a:avLst/>
          </a:prstGeom>
          <a:noFill/>
          <a:ln w="15875">
            <a:solidFill>
              <a:schemeClr val="accent3"/>
            </a:solidFill>
            <a:prstDash val="dash"/>
          </a:ln>
        </p:spPr>
      </p:sp>
      <p:sp>
        <p:nvSpPr>
          <p:cNvPr id="21" name="Shape 19"/>
          <p:cNvSpPr/>
          <p:nvPr/>
        </p:nvSpPr>
        <p:spPr>
          <a:xfrm>
            <a:off x="3520440" y="1965960"/>
            <a:ext cx="2103120" cy="2103120"/>
          </a:xfrm>
          <a:prstGeom prst="ellipse">
            <a:avLst/>
          </a:prstGeom>
          <a:solidFill>
            <a:schemeClr val="tx2"/>
          </a:solidFill>
          <a:ln w="38100">
            <a:solidFill>
              <a:schemeClr val="accent2"/>
            </a:solidFill>
            <a:prstDash val="solid"/>
          </a:ln>
        </p:spPr>
      </p:sp>
      <p:pic>
        <p:nvPicPr>
          <p:cNvPr id="22" name="Image 0" descr="preencoded.png">    </p:cNvPr>
          <p:cNvPicPr>
            <a:picLocks noChangeAspect="1"/>
          </p:cNvPicPr>
          <p:nvPr/>
        </p:nvPicPr>
        <p:blipFill>
          <a:blip r:embed="rId1"/>
          <a:stretch>
            <a:fillRect/>
          </a:stretch>
        </p:blipFill>
        <p:spPr>
          <a:xfrm>
            <a:off x="4297680" y="2194560"/>
            <a:ext cx="548640" cy="548640"/>
          </a:xfrm>
          <a:prstGeom prst="rect">
            <a:avLst/>
          </a:prstGeom>
        </p:spPr>
      </p:pic>
      <p:sp>
        <p:nvSpPr>
          <p:cNvPr id="23" name="Text 20"/>
          <p:cNvSpPr txBox="1"/>
          <p:nvPr/>
        </p:nvSpPr>
        <p:spPr>
          <a:xfrm>
            <a:off x="3520440" y="2788920"/>
            <a:ext cx="2103120" cy="731520"/>
          </a:xfrm>
          <a:prstGeom prst="rect">
            <a:avLst/>
          </a:prstGeom>
          <a:noFill/>
          <a:ln/>
        </p:spPr>
        <p:txBody>
          <a:bodyPr wrap="square" lIns="0" tIns="0" rIns="0" bIns="0" rtlCol="0" anchor="ctr"/>
          <a:lstStyle/>
          <a:p>
            <a:pPr algn="ctr" indent="0" marL="0">
              <a:buNone/>
            </a:pPr>
            <a:r>
              <a:rPr lang="en-US" sz="1400" b="1" dirty="0">
                <a:solidFill>
                  <a:srgbClr val="FFFFFF"/>
                </a:solidFill>
              </a:rPr>
              <a:t>PESANTREN</a:t>
            </a:r>
            <a:endParaRPr lang="en-US" sz="1400" dirty="0"/>
          </a:p>
          <a:p>
            <a:pPr algn="ctr" indent="0" marL="0">
              <a:buNone/>
            </a:pPr>
            <a:r>
              <a:rPr lang="en-US" sz="1400" b="1" dirty="0">
                <a:solidFill>
                  <a:schemeClr val="accent2"/>
                </a:solidFill>
              </a:rPr>
              <a:t>SEHAT</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Langkah Tindak Lanjut Kanwil Kemenag Sulbar</a:t>
            </a:r>
            <a:endParaRPr lang="en-US" sz="2600" dirty="0"/>
          </a:p>
        </p:txBody>
      </p:sp>
      <p:sp>
        <p:nvSpPr>
          <p:cNvPr id="3" name="Shape 1"/>
          <p:cNvSpPr/>
          <p:nvPr/>
        </p:nvSpPr>
        <p:spPr>
          <a:xfrm>
            <a:off x="457200" y="1024128"/>
            <a:ext cx="5486400" cy="603504"/>
          </a:xfrm>
          <a:prstGeom prst="roundRect">
            <a:avLst>
              <a:gd name="adj" fmla="val 15152"/>
            </a:avLst>
          </a:prstGeom>
          <a:solidFill>
            <a:schemeClr val="bg2"/>
          </a:solidFill>
          <a:ln w="12700">
            <a:solidFill>
              <a:schemeClr val="accent6"/>
            </a:solidFill>
            <a:prstDash val="solid"/>
          </a:ln>
        </p:spPr>
      </p:sp>
      <p:sp>
        <p:nvSpPr>
          <p:cNvPr id="4" name="icon-bg"/>
          <p:cNvSpPr/>
          <p:nvPr/>
        </p:nvSpPr>
        <p:spPr>
          <a:xfrm>
            <a:off x="548640" y="1097280"/>
            <a:ext cx="457200" cy="457200"/>
          </a:xfrm>
          <a:prstGeom prst="ellipse">
            <a:avLst/>
          </a:prstGeom>
          <a:solidFill>
            <a:schemeClr val="accent1"/>
          </a:solidFill>
          <a:ln w="12700">
            <a:solidFill>
              <a:schemeClr val="accent1"/>
            </a:solidFill>
            <a:prstDash val="solid"/>
          </a:ln>
        </p:spPr>
      </p:sp>
      <p:pic>
        <p:nvPicPr>
          <p:cNvPr id="5" name="icon" descr="preencoded.png">    </p:cNvPr>
          <p:cNvPicPr>
            <a:picLocks noChangeAspect="1"/>
          </p:cNvPicPr>
          <p:nvPr/>
        </p:nvPicPr>
        <p:blipFill>
          <a:blip r:embed="rId1"/>
          <a:stretch>
            <a:fillRect/>
          </a:stretch>
        </p:blipFill>
        <p:spPr>
          <a:xfrm>
            <a:off x="658368" y="1207008"/>
            <a:ext cx="237744" cy="237744"/>
          </a:xfrm>
          <a:prstGeom prst="rect">
            <a:avLst/>
          </a:prstGeom>
        </p:spPr>
      </p:pic>
      <p:sp>
        <p:nvSpPr>
          <p:cNvPr id="6" name="Text 3"/>
          <p:cNvSpPr txBox="1"/>
          <p:nvPr/>
        </p:nvSpPr>
        <p:spPr>
          <a:xfrm>
            <a:off x="1143000" y="1024128"/>
            <a:ext cx="4709160" cy="603504"/>
          </a:xfrm>
          <a:prstGeom prst="rect">
            <a:avLst/>
          </a:prstGeom>
          <a:noFill/>
          <a:ln/>
        </p:spPr>
        <p:txBody>
          <a:bodyPr wrap="square" lIns="0" tIns="0" rIns="0" bIns="0" rtlCol="0" anchor="ctr"/>
          <a:lstStyle/>
          <a:p>
            <a:pPr indent="0" marL="0">
              <a:buNone/>
            </a:pPr>
            <a:r>
              <a:rPr lang="en-US" sz="1150" dirty="0">
                <a:solidFill>
                  <a:schemeClr val="tx1"/>
                </a:solidFill>
              </a:rPr>
              <a:t>Mengintegrasikan indikator Pesantren Sehat dalam pembinaan dan penilaian Pesantren Ramah Anak.</a:t>
            </a:r>
            <a:endParaRPr lang="en-US" sz="1150" dirty="0"/>
          </a:p>
        </p:txBody>
      </p:sp>
      <p:sp>
        <p:nvSpPr>
          <p:cNvPr id="7" name="Shape 4"/>
          <p:cNvSpPr/>
          <p:nvPr/>
        </p:nvSpPr>
        <p:spPr>
          <a:xfrm>
            <a:off x="457200" y="1737360"/>
            <a:ext cx="5486400" cy="603504"/>
          </a:xfrm>
          <a:prstGeom prst="roundRect">
            <a:avLst>
              <a:gd name="adj" fmla="val 15152"/>
            </a:avLst>
          </a:prstGeom>
          <a:solidFill>
            <a:srgbClr val="FFFFFF"/>
          </a:solidFill>
          <a:ln w="12700">
            <a:solidFill>
              <a:schemeClr val="accent6"/>
            </a:solidFill>
            <a:prstDash val="solid"/>
          </a:ln>
        </p:spPr>
      </p:sp>
      <p:sp>
        <p:nvSpPr>
          <p:cNvPr id="8" name="icon-bg"/>
          <p:cNvSpPr/>
          <p:nvPr/>
        </p:nvSpPr>
        <p:spPr>
          <a:xfrm>
            <a:off x="548640" y="1810512"/>
            <a:ext cx="457200" cy="457200"/>
          </a:xfrm>
          <a:prstGeom prst="ellipse">
            <a:avLst/>
          </a:prstGeom>
          <a:solidFill>
            <a:schemeClr val="accent1"/>
          </a:solidFill>
          <a:ln w="12700">
            <a:solidFill>
              <a:schemeClr val="accent1"/>
            </a:solidFill>
            <a:prstDash val="solid"/>
          </a:ln>
        </p:spPr>
      </p:sp>
      <p:pic>
        <p:nvPicPr>
          <p:cNvPr id="9" name="icon" descr="preencoded.png">    </p:cNvPr>
          <p:cNvPicPr>
            <a:picLocks noChangeAspect="1"/>
          </p:cNvPicPr>
          <p:nvPr/>
        </p:nvPicPr>
        <p:blipFill>
          <a:blip r:embed="rId2"/>
          <a:stretch>
            <a:fillRect/>
          </a:stretch>
        </p:blipFill>
        <p:spPr>
          <a:xfrm>
            <a:off x="658368" y="1920240"/>
            <a:ext cx="237744" cy="237744"/>
          </a:xfrm>
          <a:prstGeom prst="rect">
            <a:avLst/>
          </a:prstGeom>
        </p:spPr>
      </p:pic>
      <p:sp>
        <p:nvSpPr>
          <p:cNvPr id="10" name="Text 6"/>
          <p:cNvSpPr txBox="1"/>
          <p:nvPr/>
        </p:nvSpPr>
        <p:spPr>
          <a:xfrm>
            <a:off x="1143000" y="1737360"/>
            <a:ext cx="4709160" cy="603504"/>
          </a:xfrm>
          <a:prstGeom prst="rect">
            <a:avLst/>
          </a:prstGeom>
          <a:noFill/>
          <a:ln/>
        </p:spPr>
        <p:txBody>
          <a:bodyPr wrap="square" lIns="0" tIns="0" rIns="0" bIns="0" rtlCol="0" anchor="ctr"/>
          <a:lstStyle/>
          <a:p>
            <a:pPr indent="0" marL="0">
              <a:buNone/>
            </a:pPr>
            <a:r>
              <a:rPr lang="en-US" sz="1150" dirty="0">
                <a:solidFill>
                  <a:schemeClr val="tx1"/>
                </a:solidFill>
              </a:rPr>
              <a:t>Mendata kondisi sanitasi, air bersih, dan Poskestren melalui Kankemenag Kabupaten.</a:t>
            </a:r>
            <a:endParaRPr lang="en-US" sz="1150" dirty="0"/>
          </a:p>
        </p:txBody>
      </p:sp>
      <p:sp>
        <p:nvSpPr>
          <p:cNvPr id="11" name="Shape 7"/>
          <p:cNvSpPr/>
          <p:nvPr/>
        </p:nvSpPr>
        <p:spPr>
          <a:xfrm>
            <a:off x="457200" y="2450592"/>
            <a:ext cx="5486400" cy="603504"/>
          </a:xfrm>
          <a:prstGeom prst="roundRect">
            <a:avLst>
              <a:gd name="adj" fmla="val 15152"/>
            </a:avLst>
          </a:prstGeom>
          <a:solidFill>
            <a:schemeClr val="bg2"/>
          </a:solidFill>
          <a:ln w="12700">
            <a:solidFill>
              <a:schemeClr val="accent6"/>
            </a:solidFill>
            <a:prstDash val="solid"/>
          </a:ln>
        </p:spPr>
      </p:sp>
      <p:sp>
        <p:nvSpPr>
          <p:cNvPr id="12" name="icon-bg"/>
          <p:cNvSpPr/>
          <p:nvPr/>
        </p:nvSpPr>
        <p:spPr>
          <a:xfrm>
            <a:off x="548640" y="2523744"/>
            <a:ext cx="457200" cy="457200"/>
          </a:xfrm>
          <a:prstGeom prst="ellipse">
            <a:avLst/>
          </a:prstGeom>
          <a:solidFill>
            <a:schemeClr val="accent1"/>
          </a:solidFill>
          <a:ln w="12700">
            <a:solidFill>
              <a:schemeClr val="accent1"/>
            </a:solidFill>
            <a:prstDash val="solid"/>
          </a:ln>
        </p:spPr>
      </p:sp>
      <p:pic>
        <p:nvPicPr>
          <p:cNvPr id="13" name="icon" descr="preencoded.png">    </p:cNvPr>
          <p:cNvPicPr>
            <a:picLocks noChangeAspect="1"/>
          </p:cNvPicPr>
          <p:nvPr/>
        </p:nvPicPr>
        <p:blipFill>
          <a:blip r:embed="rId3"/>
          <a:stretch>
            <a:fillRect/>
          </a:stretch>
        </p:blipFill>
        <p:spPr>
          <a:xfrm>
            <a:off x="658368" y="2633472"/>
            <a:ext cx="237744" cy="237744"/>
          </a:xfrm>
          <a:prstGeom prst="rect">
            <a:avLst/>
          </a:prstGeom>
        </p:spPr>
      </p:pic>
      <p:sp>
        <p:nvSpPr>
          <p:cNvPr id="14" name="Text 9"/>
          <p:cNvSpPr txBox="1"/>
          <p:nvPr/>
        </p:nvSpPr>
        <p:spPr>
          <a:xfrm>
            <a:off x="1143000" y="2450592"/>
            <a:ext cx="4709160" cy="603504"/>
          </a:xfrm>
          <a:prstGeom prst="rect">
            <a:avLst/>
          </a:prstGeom>
          <a:noFill/>
          <a:ln/>
        </p:spPr>
        <p:txBody>
          <a:bodyPr wrap="square" lIns="0" tIns="0" rIns="0" bIns="0" rtlCol="0" anchor="ctr"/>
          <a:lstStyle/>
          <a:p>
            <a:pPr indent="0" marL="0">
              <a:buNone/>
            </a:pPr>
            <a:r>
              <a:rPr lang="en-US" sz="1150" dirty="0">
                <a:solidFill>
                  <a:schemeClr val="tx1"/>
                </a:solidFill>
              </a:rPr>
              <a:t>Pelatihan bersama Dinas Kesehatan bagi kader Santri Husada, pengasuh, dan pengelola dapur.</a:t>
            </a:r>
            <a:endParaRPr lang="en-US" sz="1150" dirty="0"/>
          </a:p>
        </p:txBody>
      </p:sp>
      <p:sp>
        <p:nvSpPr>
          <p:cNvPr id="15" name="Shape 10"/>
          <p:cNvSpPr/>
          <p:nvPr/>
        </p:nvSpPr>
        <p:spPr>
          <a:xfrm>
            <a:off x="457200" y="3163824"/>
            <a:ext cx="5486400" cy="603504"/>
          </a:xfrm>
          <a:prstGeom prst="roundRect">
            <a:avLst>
              <a:gd name="adj" fmla="val 15152"/>
            </a:avLst>
          </a:prstGeom>
          <a:solidFill>
            <a:srgbClr val="FFFFFF"/>
          </a:solidFill>
          <a:ln w="12700">
            <a:solidFill>
              <a:schemeClr val="accent6"/>
            </a:solidFill>
            <a:prstDash val="solid"/>
          </a:ln>
        </p:spPr>
      </p:sp>
      <p:sp>
        <p:nvSpPr>
          <p:cNvPr id="16" name="icon-bg"/>
          <p:cNvSpPr/>
          <p:nvPr/>
        </p:nvSpPr>
        <p:spPr>
          <a:xfrm>
            <a:off x="548640" y="3236976"/>
            <a:ext cx="457200" cy="457200"/>
          </a:xfrm>
          <a:prstGeom prst="ellipse">
            <a:avLst/>
          </a:prstGeom>
          <a:solidFill>
            <a:schemeClr val="accent1"/>
          </a:solidFill>
          <a:ln w="12700">
            <a:solidFill>
              <a:schemeClr val="accent1"/>
            </a:solidFill>
            <a:prstDash val="solid"/>
          </a:ln>
        </p:spPr>
      </p:sp>
      <p:pic>
        <p:nvPicPr>
          <p:cNvPr id="17" name="icon" descr="preencoded.png">    </p:cNvPr>
          <p:cNvPicPr>
            <a:picLocks noChangeAspect="1"/>
          </p:cNvPicPr>
          <p:nvPr/>
        </p:nvPicPr>
        <p:blipFill>
          <a:blip r:embed="rId4"/>
          <a:stretch>
            <a:fillRect/>
          </a:stretch>
        </p:blipFill>
        <p:spPr>
          <a:xfrm>
            <a:off x="658368" y="3346704"/>
            <a:ext cx="237744" cy="237744"/>
          </a:xfrm>
          <a:prstGeom prst="rect">
            <a:avLst/>
          </a:prstGeom>
        </p:spPr>
      </p:pic>
      <p:sp>
        <p:nvSpPr>
          <p:cNvPr id="18" name="Text 12"/>
          <p:cNvSpPr txBox="1"/>
          <p:nvPr/>
        </p:nvSpPr>
        <p:spPr>
          <a:xfrm>
            <a:off x="1143000" y="3163824"/>
            <a:ext cx="4709160" cy="603504"/>
          </a:xfrm>
          <a:prstGeom prst="rect">
            <a:avLst/>
          </a:prstGeom>
          <a:noFill/>
          <a:ln/>
        </p:spPr>
        <p:txBody>
          <a:bodyPr wrap="square" lIns="0" tIns="0" rIns="0" bIns="0" rtlCol="0" anchor="ctr"/>
          <a:lstStyle/>
          <a:p>
            <a:pPr indent="0" marL="0">
              <a:buNone/>
            </a:pPr>
            <a:r>
              <a:rPr lang="en-US" sz="1150" dirty="0">
                <a:solidFill>
                  <a:schemeClr val="tx1"/>
                </a:solidFill>
              </a:rPr>
              <a:t>Menggerakkan penyuluh agama untuk dakwah kebersihan dan Fiqh al-Bi’ah.</a:t>
            </a:r>
            <a:endParaRPr lang="en-US" sz="1150" dirty="0"/>
          </a:p>
        </p:txBody>
      </p:sp>
      <p:sp>
        <p:nvSpPr>
          <p:cNvPr id="19" name="Shape 13"/>
          <p:cNvSpPr/>
          <p:nvPr/>
        </p:nvSpPr>
        <p:spPr>
          <a:xfrm>
            <a:off x="457200" y="3877056"/>
            <a:ext cx="5486400" cy="603504"/>
          </a:xfrm>
          <a:prstGeom prst="roundRect">
            <a:avLst>
              <a:gd name="adj" fmla="val 15152"/>
            </a:avLst>
          </a:prstGeom>
          <a:solidFill>
            <a:schemeClr val="bg2"/>
          </a:solidFill>
          <a:ln w="12700">
            <a:solidFill>
              <a:schemeClr val="accent6"/>
            </a:solidFill>
            <a:prstDash val="solid"/>
          </a:ln>
        </p:spPr>
      </p:sp>
      <p:sp>
        <p:nvSpPr>
          <p:cNvPr id="20" name="icon-bg"/>
          <p:cNvSpPr/>
          <p:nvPr/>
        </p:nvSpPr>
        <p:spPr>
          <a:xfrm>
            <a:off x="548640" y="3950208"/>
            <a:ext cx="457200" cy="457200"/>
          </a:xfrm>
          <a:prstGeom prst="ellipse">
            <a:avLst/>
          </a:prstGeom>
          <a:solidFill>
            <a:schemeClr val="accent1"/>
          </a:solidFill>
          <a:ln w="12700">
            <a:solidFill>
              <a:schemeClr val="accent1"/>
            </a:solidFill>
            <a:prstDash val="solid"/>
          </a:ln>
        </p:spPr>
      </p:sp>
      <p:pic>
        <p:nvPicPr>
          <p:cNvPr id="21" name="icon" descr="preencoded.png">    </p:cNvPr>
          <p:cNvPicPr>
            <a:picLocks noChangeAspect="1"/>
          </p:cNvPicPr>
          <p:nvPr/>
        </p:nvPicPr>
        <p:blipFill>
          <a:blip r:embed="rId5"/>
          <a:stretch>
            <a:fillRect/>
          </a:stretch>
        </p:blipFill>
        <p:spPr>
          <a:xfrm>
            <a:off x="658368" y="4059936"/>
            <a:ext cx="237744" cy="237744"/>
          </a:xfrm>
          <a:prstGeom prst="rect">
            <a:avLst/>
          </a:prstGeom>
        </p:spPr>
      </p:pic>
      <p:sp>
        <p:nvSpPr>
          <p:cNvPr id="22" name="Text 15"/>
          <p:cNvSpPr txBox="1"/>
          <p:nvPr/>
        </p:nvSpPr>
        <p:spPr>
          <a:xfrm>
            <a:off x="1143000" y="3877056"/>
            <a:ext cx="4709160" cy="603504"/>
          </a:xfrm>
          <a:prstGeom prst="rect">
            <a:avLst/>
          </a:prstGeom>
          <a:noFill/>
          <a:ln/>
        </p:spPr>
        <p:txBody>
          <a:bodyPr wrap="square" lIns="0" tIns="0" rIns="0" bIns="0" rtlCol="0" anchor="ctr"/>
          <a:lstStyle/>
          <a:p>
            <a:pPr indent="0" marL="0">
              <a:buNone/>
            </a:pPr>
            <a:r>
              <a:rPr lang="en-US" sz="1150" dirty="0">
                <a:solidFill>
                  <a:schemeClr val="tx1"/>
                </a:solidFill>
              </a:rPr>
              <a:t>Menjadikan pesantren pilot Ramah Anak di Sulbar sebagai percontohan Pesantren Sehat.</a:t>
            </a:r>
            <a:endParaRPr lang="en-US" sz="1150" dirty="0"/>
          </a:p>
        </p:txBody>
      </p:sp>
      <p:pic>
        <p:nvPicPr>
          <p:cNvPr id="23" name="ilustrasi" descr="img/kader.png">    </p:cNvPr>
          <p:cNvPicPr>
            <a:picLocks noChangeAspect="1"/>
          </p:cNvPicPr>
          <p:nvPr/>
        </p:nvPicPr>
        <p:blipFill>
          <a:blip r:embed="rId6"/>
          <a:stretch>
            <a:fillRect/>
          </a:stretch>
        </p:blipFill>
        <p:spPr>
          <a:xfrm>
            <a:off x="6172200" y="1024128"/>
            <a:ext cx="2514600" cy="2011680"/>
          </a:xfrm>
          <a:prstGeom prst="rect">
            <a:avLst/>
          </a:prstGeom>
        </p:spPr>
      </p:pic>
      <p:sp>
        <p:nvSpPr>
          <p:cNvPr id="24" name="card"/>
          <p:cNvSpPr/>
          <p:nvPr/>
        </p:nvSpPr>
        <p:spPr>
          <a:xfrm>
            <a:off x="6172200" y="3154680"/>
            <a:ext cx="2514600" cy="1417320"/>
          </a:xfrm>
          <a:prstGeom prst="roundRect">
            <a:avLst>
              <a:gd name="adj" fmla="val 7742"/>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25" name="Text 17"/>
          <p:cNvSpPr txBox="1"/>
          <p:nvPr/>
        </p:nvSpPr>
        <p:spPr>
          <a:xfrm>
            <a:off x="6309360" y="3200400"/>
            <a:ext cx="2240280" cy="1325880"/>
          </a:xfrm>
          <a:prstGeom prst="rect">
            <a:avLst/>
          </a:prstGeom>
          <a:noFill/>
          <a:ln/>
        </p:spPr>
        <p:txBody>
          <a:bodyPr wrap="square" lIns="0" tIns="0" rIns="0" bIns="0" rtlCol="0" anchor="ctr"/>
          <a:lstStyle/>
          <a:p>
            <a:pPr indent="0" marL="0">
              <a:buNone/>
            </a:pPr>
            <a:r>
              <a:rPr lang="en-US" sz="1200" b="1" dirty="0">
                <a:solidFill>
                  <a:schemeClr val="accent2"/>
                </a:solidFill>
              </a:rPr>
              <a:t>Prinsip kerja</a:t>
            </a:r>
            <a:endParaRPr lang="en-US" sz="1200" dirty="0"/>
          </a:p>
          <a:p>
            <a:pPr indent="0" marL="0">
              <a:buNone/>
            </a:pPr>
            <a:r>
              <a:rPr lang="en-US" sz="1100" dirty="0">
                <a:solidFill>
                  <a:srgbClr val="FFFFFF"/>
                </a:solidFill>
              </a:rPr>
              <a:t>Bertahap, berbasis data, dan dikerjakan bersama — sesuai fase Penguatan Dasar KMA 91/2025.</a:t>
            </a:r>
            <a:endParaRPr lang="en-US" sz="12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457200" y="256032"/>
            <a:ext cx="7589520" cy="566928"/>
          </a:xfrm>
          <a:prstGeom prst="rect">
            <a:avLst/>
          </a:prstGeom>
          <a:noFill/>
          <a:ln/>
        </p:spPr>
        <p:txBody>
          <a:bodyPr wrap="square" lIns="0" tIns="0" rIns="0" bIns="0" rtlCol="0" anchor="ctr"/>
          <a:lstStyle/>
          <a:p>
            <a:pPr algn="l" indent="0" marL="0">
              <a:buNone/>
            </a:pPr>
            <a:r>
              <a:rPr lang="en-US" sz="2600" b="1" dirty="0">
                <a:solidFill>
                  <a:schemeClr val="tx2"/>
                </a:solidFill>
                <a:latin typeface="Cambria" pitchFamily="34" charset="0"/>
                <a:ea typeface="Cambria" pitchFamily="34" charset="-122"/>
                <a:cs typeface="Cambria" pitchFamily="34" charset="-120"/>
              </a:rPr>
              <a:t>Kesimpulan &amp; Rekomendasi</a:t>
            </a:r>
            <a:endParaRPr lang="en-US" sz="2600" dirty="0"/>
          </a:p>
        </p:txBody>
      </p:sp>
      <p:sp>
        <p:nvSpPr>
          <p:cNvPr id="3" name="Shape 1"/>
          <p:cNvSpPr/>
          <p:nvPr/>
        </p:nvSpPr>
        <p:spPr>
          <a:xfrm>
            <a:off x="457200" y="1051560"/>
            <a:ext cx="3749040" cy="3520440"/>
          </a:xfrm>
          <a:prstGeom prst="roundRect">
            <a:avLst>
              <a:gd name="adj" fmla="val 3896"/>
            </a:avLst>
          </a:prstGeom>
          <a:solidFill>
            <a:schemeClr val="accent1"/>
          </a:solidFill>
          <a:ln w="12700">
            <a:solidFill>
              <a:schemeClr val="accent1"/>
            </a:solidFill>
            <a:prstDash val="solid"/>
          </a:ln>
        </p:spPr>
      </p:sp>
      <p:sp>
        <p:nvSpPr>
          <p:cNvPr id="4" name="Text 2"/>
          <p:cNvSpPr txBox="1"/>
          <p:nvPr/>
        </p:nvSpPr>
        <p:spPr>
          <a:xfrm>
            <a:off x="640080" y="1188720"/>
            <a:ext cx="3383280" cy="3246120"/>
          </a:xfrm>
          <a:prstGeom prst="rect">
            <a:avLst/>
          </a:prstGeom>
          <a:noFill/>
          <a:ln/>
        </p:spPr>
        <p:txBody>
          <a:bodyPr wrap="square" lIns="0" tIns="0" rIns="0" bIns="0" rtlCol="0" anchor="t"/>
          <a:lstStyle/>
          <a:p>
            <a:pPr indent="0" marL="0">
              <a:buNone/>
            </a:pPr>
            <a:r>
              <a:rPr lang="en-US" sz="1500" b="1" dirty="0">
                <a:solidFill>
                  <a:schemeClr val="accent2"/>
                </a:solidFill>
              </a:rPr>
              <a:t>Kesimpulan</a:t>
            </a:r>
            <a:endParaRPr lang="en-US" sz="1500" dirty="0"/>
          </a:p>
          <a:p>
            <a:pPr indent="0" marL="0">
              <a:buNone/>
            </a:pPr>
            <a:r>
              <a:rPr lang="en-US" sz="600" dirty="0">
                <a:solidFill>
                  <a:srgbClr val="000000"/>
                </a:solidFill>
              </a:rPr>
              <a:t> </a:t>
            </a:r>
            <a:endParaRPr lang="en-US" sz="1500" dirty="0"/>
          </a:p>
          <a:p>
            <a:pPr indent="0" marL="0">
              <a:buNone/>
            </a:pPr>
            <a:r>
              <a:rPr lang="en-US" sz="1300" dirty="0">
                <a:solidFill>
                  <a:srgbClr val="FFFFFF"/>
                </a:solidFill>
              </a:rPr>
              <a:t>Pendekatan integratif — PHBS, sanitasi layak, dan pemberdayaan santri — adalah langkah strategis menciptakan lingkungan belajar yang kondusif.</a:t>
            </a:r>
            <a:endParaRPr lang="en-US" sz="1500" dirty="0"/>
          </a:p>
          <a:p>
            <a:pPr indent="0" marL="0">
              <a:buNone/>
            </a:pPr>
            <a:r>
              <a:rPr lang="en-US" sz="600" dirty="0">
                <a:solidFill>
                  <a:srgbClr val="000000"/>
                </a:solidFill>
              </a:rPr>
              <a:t> </a:t>
            </a:r>
            <a:endParaRPr lang="en-US" sz="1500" dirty="0"/>
          </a:p>
          <a:p>
            <a:pPr indent="0" marL="0">
              <a:buNone/>
            </a:pPr>
            <a:r>
              <a:rPr lang="en-US" sz="1300" dirty="0">
                <a:solidFill>
                  <a:srgbClr val="EEF6F1"/>
                </a:solidFill>
              </a:rPr>
              <a:t>Kunci keberhasilan: kepemimpinan kyai, partisipasi aktif santri, dan fasilitas yang memadai. Pesantren Sehat adalah bagian tak terpisahkan dari Pesantren Ramah Anak (KMA 91/2025).</a:t>
            </a:r>
            <a:endParaRPr lang="en-US" sz="1500" dirty="0"/>
          </a:p>
        </p:txBody>
      </p:sp>
      <p:sp>
        <p:nvSpPr>
          <p:cNvPr id="5" name="icon-bg"/>
          <p:cNvSpPr/>
          <p:nvPr/>
        </p:nvSpPr>
        <p:spPr>
          <a:xfrm>
            <a:off x="4480560" y="1143000"/>
            <a:ext cx="502920" cy="502920"/>
          </a:xfrm>
          <a:prstGeom prst="ellipse">
            <a:avLst/>
          </a:prstGeom>
          <a:solidFill>
            <a:schemeClr val="accent2"/>
          </a:solidFill>
          <a:ln w="12700">
            <a:solidFill>
              <a:schemeClr val="accent2"/>
            </a:solidFill>
            <a:prstDash val="solid"/>
          </a:ln>
        </p:spPr>
      </p:sp>
      <p:pic>
        <p:nvPicPr>
          <p:cNvPr id="6" name="icon" descr="preencoded.png">    </p:cNvPr>
          <p:cNvPicPr>
            <a:picLocks noChangeAspect="1"/>
          </p:cNvPicPr>
          <p:nvPr/>
        </p:nvPicPr>
        <p:blipFill>
          <a:blip r:embed="rId1"/>
          <a:stretch>
            <a:fillRect/>
          </a:stretch>
        </p:blipFill>
        <p:spPr>
          <a:xfrm>
            <a:off x="4601261" y="1263701"/>
            <a:ext cx="261518" cy="261518"/>
          </a:xfrm>
          <a:prstGeom prst="rect">
            <a:avLst/>
          </a:prstGeom>
        </p:spPr>
      </p:pic>
      <p:sp>
        <p:nvSpPr>
          <p:cNvPr id="7" name="Text 4"/>
          <p:cNvSpPr txBox="1"/>
          <p:nvPr/>
        </p:nvSpPr>
        <p:spPr>
          <a:xfrm>
            <a:off x="5120640" y="1051560"/>
            <a:ext cx="3566160" cy="804672"/>
          </a:xfrm>
          <a:prstGeom prst="rect">
            <a:avLst/>
          </a:prstGeom>
          <a:noFill/>
          <a:ln/>
        </p:spPr>
        <p:txBody>
          <a:bodyPr wrap="square" lIns="0" tIns="0" rIns="0" bIns="0" rtlCol="0" anchor="t"/>
          <a:lstStyle/>
          <a:p>
            <a:pPr indent="0" marL="0">
              <a:buNone/>
            </a:pPr>
            <a:r>
              <a:rPr lang="en-US" sz="1250" b="1" dirty="0">
                <a:solidFill>
                  <a:schemeClr val="tx2"/>
                </a:solidFill>
              </a:rPr>
              <a:t>Pemerintah / Dinas Kesehatan</a:t>
            </a:r>
            <a:endParaRPr lang="en-US" sz="1250" dirty="0"/>
          </a:p>
          <a:p>
            <a:pPr indent="0" marL="0">
              <a:buNone/>
            </a:pPr>
            <a:r>
              <a:rPr lang="en-US" sz="1050" dirty="0">
                <a:solidFill>
                  <a:schemeClr val="tx1"/>
                </a:solidFill>
              </a:rPr>
              <a:t>Pendampingan teknis berkala dan pembinaan Poskestren.</a:t>
            </a:r>
            <a:endParaRPr lang="en-US" sz="1250" dirty="0"/>
          </a:p>
        </p:txBody>
      </p:sp>
      <p:sp>
        <p:nvSpPr>
          <p:cNvPr id="8" name="icon-bg"/>
          <p:cNvSpPr/>
          <p:nvPr/>
        </p:nvSpPr>
        <p:spPr>
          <a:xfrm>
            <a:off x="4480560" y="2029968"/>
            <a:ext cx="502920" cy="502920"/>
          </a:xfrm>
          <a:prstGeom prst="ellipse">
            <a:avLst/>
          </a:prstGeom>
          <a:solidFill>
            <a:schemeClr val="accent2"/>
          </a:solidFill>
          <a:ln w="12700">
            <a:solidFill>
              <a:schemeClr val="accent2"/>
            </a:solidFill>
            <a:prstDash val="solid"/>
          </a:ln>
        </p:spPr>
      </p:sp>
      <p:pic>
        <p:nvPicPr>
          <p:cNvPr id="9" name="icon" descr="preencoded.png">    </p:cNvPr>
          <p:cNvPicPr>
            <a:picLocks noChangeAspect="1"/>
          </p:cNvPicPr>
          <p:nvPr/>
        </p:nvPicPr>
        <p:blipFill>
          <a:blip r:embed="rId2"/>
          <a:stretch>
            <a:fillRect/>
          </a:stretch>
        </p:blipFill>
        <p:spPr>
          <a:xfrm>
            <a:off x="4601261" y="2150669"/>
            <a:ext cx="261518" cy="261518"/>
          </a:xfrm>
          <a:prstGeom prst="rect">
            <a:avLst/>
          </a:prstGeom>
        </p:spPr>
      </p:pic>
      <p:sp>
        <p:nvSpPr>
          <p:cNvPr id="10" name="Text 6"/>
          <p:cNvSpPr txBox="1"/>
          <p:nvPr/>
        </p:nvSpPr>
        <p:spPr>
          <a:xfrm>
            <a:off x="5120640" y="1938528"/>
            <a:ext cx="3566160" cy="804672"/>
          </a:xfrm>
          <a:prstGeom prst="rect">
            <a:avLst/>
          </a:prstGeom>
          <a:noFill/>
          <a:ln/>
        </p:spPr>
        <p:txBody>
          <a:bodyPr wrap="square" lIns="0" tIns="0" rIns="0" bIns="0" rtlCol="0" anchor="t"/>
          <a:lstStyle/>
          <a:p>
            <a:pPr indent="0" marL="0">
              <a:buNone/>
            </a:pPr>
            <a:r>
              <a:rPr lang="en-US" sz="1250" b="1" dirty="0">
                <a:solidFill>
                  <a:schemeClr val="tx2"/>
                </a:solidFill>
              </a:rPr>
              <a:t>Pengelola Pesantren</a:t>
            </a:r>
            <a:endParaRPr lang="en-US" sz="1250" dirty="0"/>
          </a:p>
          <a:p>
            <a:pPr indent="0" marL="0">
              <a:buNone/>
            </a:pPr>
            <a:r>
              <a:rPr lang="en-US" sz="1050" dirty="0">
                <a:solidFill>
                  <a:schemeClr val="tx1"/>
                </a:solidFill>
              </a:rPr>
              <a:t>Anggaran internal berkelanjutan untuk pemeliharaan sanitasi dan promosi kesehatan.</a:t>
            </a:r>
            <a:endParaRPr lang="en-US" sz="1250" dirty="0"/>
          </a:p>
        </p:txBody>
      </p:sp>
      <p:sp>
        <p:nvSpPr>
          <p:cNvPr id="11" name="icon-bg"/>
          <p:cNvSpPr/>
          <p:nvPr/>
        </p:nvSpPr>
        <p:spPr>
          <a:xfrm>
            <a:off x="4480560" y="2916936"/>
            <a:ext cx="502920" cy="502920"/>
          </a:xfrm>
          <a:prstGeom prst="ellipse">
            <a:avLst/>
          </a:prstGeom>
          <a:solidFill>
            <a:schemeClr val="accent2"/>
          </a:solidFill>
          <a:ln w="12700">
            <a:solidFill>
              <a:schemeClr val="accent2"/>
            </a:solidFill>
            <a:prstDash val="solid"/>
          </a:ln>
        </p:spPr>
      </p:sp>
      <p:pic>
        <p:nvPicPr>
          <p:cNvPr id="12" name="icon" descr="preencoded.png">    </p:cNvPr>
          <p:cNvPicPr>
            <a:picLocks noChangeAspect="1"/>
          </p:cNvPicPr>
          <p:nvPr/>
        </p:nvPicPr>
        <p:blipFill>
          <a:blip r:embed="rId3"/>
          <a:stretch>
            <a:fillRect/>
          </a:stretch>
        </p:blipFill>
        <p:spPr>
          <a:xfrm>
            <a:off x="4601261" y="3037637"/>
            <a:ext cx="261518" cy="261518"/>
          </a:xfrm>
          <a:prstGeom prst="rect">
            <a:avLst/>
          </a:prstGeom>
        </p:spPr>
      </p:pic>
      <p:sp>
        <p:nvSpPr>
          <p:cNvPr id="13" name="Text 8"/>
          <p:cNvSpPr txBox="1"/>
          <p:nvPr/>
        </p:nvSpPr>
        <p:spPr>
          <a:xfrm>
            <a:off x="5120640" y="2825496"/>
            <a:ext cx="3566160" cy="804672"/>
          </a:xfrm>
          <a:prstGeom prst="rect">
            <a:avLst/>
          </a:prstGeom>
          <a:noFill/>
          <a:ln/>
        </p:spPr>
        <p:txBody>
          <a:bodyPr wrap="square" lIns="0" tIns="0" rIns="0" bIns="0" rtlCol="0" anchor="t"/>
          <a:lstStyle/>
          <a:p>
            <a:pPr indent="0" marL="0">
              <a:buNone/>
            </a:pPr>
            <a:r>
              <a:rPr lang="en-US" sz="1250" b="1" dirty="0">
                <a:solidFill>
                  <a:schemeClr val="tx2"/>
                </a:solidFill>
              </a:rPr>
              <a:t>Kementerian Agama</a:t>
            </a:r>
            <a:endParaRPr lang="en-US" sz="1250" dirty="0"/>
          </a:p>
          <a:p>
            <a:pPr indent="0" marL="0">
              <a:buNone/>
            </a:pPr>
            <a:r>
              <a:rPr lang="en-US" sz="1050" dirty="0">
                <a:solidFill>
                  <a:schemeClr val="tx1"/>
                </a:solidFill>
              </a:rPr>
              <a:t>Integrasi indikator kesehatan dalam pembinaan Pesantren Ramah Anak.</a:t>
            </a:r>
            <a:endParaRPr lang="en-US" sz="1250" dirty="0"/>
          </a:p>
        </p:txBody>
      </p:sp>
      <p:sp>
        <p:nvSpPr>
          <p:cNvPr id="14" name="icon-bg"/>
          <p:cNvSpPr/>
          <p:nvPr/>
        </p:nvSpPr>
        <p:spPr>
          <a:xfrm>
            <a:off x="4480560" y="3803904"/>
            <a:ext cx="502920" cy="502920"/>
          </a:xfrm>
          <a:prstGeom prst="ellipse">
            <a:avLst/>
          </a:prstGeom>
          <a:solidFill>
            <a:schemeClr val="accent2"/>
          </a:solidFill>
          <a:ln w="12700">
            <a:solidFill>
              <a:schemeClr val="accent2"/>
            </a:solidFill>
            <a:prstDash val="solid"/>
          </a:ln>
        </p:spPr>
      </p:sp>
      <p:pic>
        <p:nvPicPr>
          <p:cNvPr id="15" name="icon" descr="preencoded.png">    </p:cNvPr>
          <p:cNvPicPr>
            <a:picLocks noChangeAspect="1"/>
          </p:cNvPicPr>
          <p:nvPr/>
        </p:nvPicPr>
        <p:blipFill>
          <a:blip r:embed="rId4"/>
          <a:stretch>
            <a:fillRect/>
          </a:stretch>
        </p:blipFill>
        <p:spPr>
          <a:xfrm>
            <a:off x="4601261" y="3924605"/>
            <a:ext cx="261518" cy="261518"/>
          </a:xfrm>
          <a:prstGeom prst="rect">
            <a:avLst/>
          </a:prstGeom>
        </p:spPr>
      </p:pic>
      <p:sp>
        <p:nvSpPr>
          <p:cNvPr id="16" name="Text 10"/>
          <p:cNvSpPr txBox="1"/>
          <p:nvPr/>
        </p:nvSpPr>
        <p:spPr>
          <a:xfrm>
            <a:off x="5120640" y="3712464"/>
            <a:ext cx="3566160" cy="804672"/>
          </a:xfrm>
          <a:prstGeom prst="rect">
            <a:avLst/>
          </a:prstGeom>
          <a:noFill/>
          <a:ln/>
        </p:spPr>
        <p:txBody>
          <a:bodyPr wrap="square" lIns="0" tIns="0" rIns="0" bIns="0" rtlCol="0" anchor="t"/>
          <a:lstStyle/>
          <a:p>
            <a:pPr indent="0" marL="0">
              <a:buNone/>
            </a:pPr>
            <a:r>
              <a:rPr lang="en-US" sz="1250" b="1" dirty="0">
                <a:solidFill>
                  <a:schemeClr val="tx2"/>
                </a:solidFill>
              </a:rPr>
              <a:t>Akademisi / Peneliti</a:t>
            </a:r>
            <a:endParaRPr lang="en-US" sz="1250" dirty="0"/>
          </a:p>
          <a:p>
            <a:pPr indent="0" marL="0">
              <a:buNone/>
            </a:pPr>
            <a:r>
              <a:rPr lang="en-US" sz="1050" dirty="0">
                <a:solidFill>
                  <a:schemeClr val="tx1"/>
                </a:solidFill>
              </a:rPr>
              <a:t>Studi longitudinal dampak program pada morbiditas dan prestasi santri.</a:t>
            </a:r>
            <a:endParaRPr lang="en-US" sz="125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C74"/>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img/ornament.png">    </p:cNvPr>
          <p:cNvPicPr>
            <a:picLocks noChangeAspect="1"/>
          </p:cNvPicPr>
          <p:nvPr/>
        </p:nvPicPr>
        <p:blipFill>
          <a:blip r:embed="rId1"/>
          <a:stretch>
            <a:fillRect/>
          </a:stretch>
        </p:blipFill>
        <p:spPr>
          <a:xfrm>
            <a:off x="4114800" y="502920"/>
            <a:ext cx="914400" cy="914400"/>
          </a:xfrm>
          <a:prstGeom prst="rect">
            <a:avLst/>
          </a:prstGeom>
        </p:spPr>
      </p:pic>
      <p:sp>
        <p:nvSpPr>
          <p:cNvPr id="3" name="Text 0"/>
          <p:cNvSpPr txBox="1"/>
          <p:nvPr/>
        </p:nvSpPr>
        <p:spPr>
          <a:xfrm>
            <a:off x="1097280" y="1600200"/>
            <a:ext cx="6949440" cy="960120"/>
          </a:xfrm>
          <a:prstGeom prst="rect">
            <a:avLst/>
          </a:prstGeom>
          <a:noFill/>
          <a:ln/>
        </p:spPr>
        <p:txBody>
          <a:bodyPr wrap="square" lIns="0" tIns="0" rIns="0" bIns="0" rtlCol="0" anchor="ctr"/>
          <a:lstStyle/>
          <a:p>
            <a:pPr algn="ctr" indent="0" marL="0">
              <a:buNone/>
            </a:pPr>
            <a:r>
              <a:rPr lang="en-US" sz="1800" i="1" dirty="0">
                <a:solidFill>
                  <a:srgbClr val="F2D27A"/>
                </a:solidFill>
                <a:latin typeface="Cambria" pitchFamily="34" charset="0"/>
                <a:ea typeface="Cambria" pitchFamily="34" charset="-122"/>
                <a:cs typeface="Cambria" pitchFamily="34" charset="-120"/>
              </a:rPr>
              <a:t>“Pesantren yang bersih, sehat, dan aman adalah cara kita memuliakan amanah Allah: para santri.”</a:t>
            </a:r>
            <a:endParaRPr lang="en-US" sz="1800" dirty="0"/>
          </a:p>
        </p:txBody>
      </p:sp>
      <p:sp>
        <p:nvSpPr>
          <p:cNvPr id="4" name="Text 0"/>
          <p:cNvSpPr/>
          <p:nvPr>
            <p:ph idx="100" type="title" hasCustomPrompt="1"/>
          </p:nvPr>
        </p:nvSpPr>
        <p:spPr>
          <a:xfrm>
            <a:off x="548640" y="2788920"/>
            <a:ext cx="8046720" cy="731520"/>
          </a:xfrm>
          <a:prstGeom prst="rect">
            <a:avLst/>
          </a:prstGeom>
          <a:noFill/>
          <a:ln/>
        </p:spPr>
        <p:txBody>
          <a:bodyPr wrap="square" lIns="0" tIns="0" rIns="0" bIns="0" rtlCol="0" anchor="ctr"/>
          <a:lstStyle/>
          <a:p>
            <a:pPr algn="ctr" indent="0" marL="0">
              <a:buNone/>
            </a:pPr>
            <a:r>
              <a:rPr lang="en-US" sz="3600" b="1" dirty="0">
                <a:solidFill>
                  <a:schemeClr val="bg1"/>
                </a:solidFill>
                <a:latin typeface="Cambria" pitchFamily="34" charset="0"/>
                <a:ea typeface="Cambria" pitchFamily="34" charset="-122"/>
                <a:cs typeface="Cambria" pitchFamily="34" charset="-120"/>
              </a:rPr>
              <a:t>Terima Kasih</a:t>
            </a:r>
            <a:endParaRPr lang="en-US" sz="3600" dirty="0"/>
          </a:p>
        </p:txBody>
      </p:sp>
      <p:sp>
        <p:nvSpPr>
          <p:cNvPr id="5" name="Text 2"/>
          <p:cNvSpPr txBox="1"/>
          <p:nvPr/>
        </p:nvSpPr>
        <p:spPr>
          <a:xfrm>
            <a:off x="1097280" y="3566160"/>
            <a:ext cx="6949440" cy="365760"/>
          </a:xfrm>
          <a:prstGeom prst="rect">
            <a:avLst/>
          </a:prstGeom>
          <a:noFill/>
          <a:ln/>
        </p:spPr>
        <p:txBody>
          <a:bodyPr wrap="square" lIns="0" tIns="0" rIns="0" bIns="0" rtlCol="0" anchor="ctr"/>
          <a:lstStyle/>
          <a:p>
            <a:pPr algn="ctr" indent="0" marL="0">
              <a:buNone/>
            </a:pPr>
            <a:r>
              <a:rPr lang="en-US" sz="1300" dirty="0">
                <a:solidFill>
                  <a:srgbClr val="CFE8DA"/>
                </a:solidFill>
              </a:rPr>
              <a:t>Wassalamu’alaikum warahmatullahi wabarakatuh</a:t>
            </a:r>
            <a:endParaRPr lang="en-US" sz="1300" dirty="0"/>
          </a:p>
        </p:txBody>
      </p:sp>
      <p:sp>
        <p:nvSpPr>
          <p:cNvPr id="6" name="Text 3"/>
          <p:cNvSpPr txBox="1"/>
          <p:nvPr/>
        </p:nvSpPr>
        <p:spPr>
          <a:xfrm>
            <a:off x="1097280" y="4389120"/>
            <a:ext cx="6949440" cy="320040"/>
          </a:xfrm>
          <a:prstGeom prst="rect">
            <a:avLst/>
          </a:prstGeom>
          <a:noFill/>
          <a:ln/>
        </p:spPr>
        <p:txBody>
          <a:bodyPr wrap="square" lIns="0" tIns="0" rIns="0" bIns="0" rtlCol="0" anchor="ctr"/>
          <a:lstStyle/>
          <a:p>
            <a:pPr algn="ctr" indent="0" marL="0">
              <a:buNone/>
            </a:pPr>
            <a:r>
              <a:rPr lang="en-US" sz="1000" dirty="0">
                <a:solidFill>
                  <a:srgbClr val="CFE8DA"/>
                </a:solidFill>
              </a:rPr>
              <a:t>Bidang Pendidikan Agama dan Keagamaan Islam · Kanwil Kemenag Provinsi Sulawesi Barat</a:t>
            </a:r>
            <a:endParaRPr lang="en-US" sz="1000" dirty="0"/>
          </a:p>
        </p:txBody>
      </p:sp>
    </p:spTree>
  </p:cSld>
  <p:clrMapOvr>
    <a:masterClrMapping/>
  </p:clrMapOvr>
</p:sld>
</file>

<file path=ppt/theme/theme1.xml><?xml version="1.0" encoding="utf-8"?>
<a:theme xmlns:a="http://schemas.openxmlformats.org/drawingml/2006/main" name="Pesantren Sehat">
  <a:themeElements>
    <a:clrScheme name="Pesantren Sehat">
      <a:dk1>
        <a:srgbClr val="1F2A26"/>
      </a:dk1>
      <a:lt1>
        <a:srgbClr val="FFFFFF"/>
      </a:lt1>
      <a:dk2>
        <a:srgbClr val="0E3B2E"/>
      </a:dk2>
      <a:lt2>
        <a:srgbClr val="EEF6F1"/>
      </a:lt2>
      <a:accent1>
        <a:srgbClr val="1F6B4F"/>
      </a:accent1>
      <a:accent2>
        <a:srgbClr val="D4A73A"/>
      </a:accent2>
      <a:accent3>
        <a:srgbClr val="3E9B74"/>
      </a:accent3>
      <a:accent4>
        <a:srgbClr val="5BB8D6"/>
      </a:accent4>
      <a:accent5>
        <a:srgbClr val="C0533A"/>
      </a:accent5>
      <a:accent6>
        <a:srgbClr val="CFE8DA"/>
      </a:accent6>
      <a:hlink>
        <a:srgbClr val="1F6B4F"/>
      </a:hlink>
      <a:folHlink>
        <a:srgbClr val="3E9B74"/>
      </a:folHlink>
    </a:clrScheme>
    <a:fontScheme name="Pesantren Sehat">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Penguatan Pesantren Sehat</dc:title>
  <dc:subject>PptxGenJS Presentation</dc:subject>
  <dc:creator>Bidang Papkis Kanwil Kemenag Sulbar</dc:creator>
  <cp:lastModifiedBy>Bidang Papkis Kanwil Kemenag Sulbar</cp:lastModifiedBy>
  <cp:revision>1</cp:revision>
  <dcterms:created xsi:type="dcterms:W3CDTF">2026-10-14T00:54:41Z</dcterms:created>
  <dcterms:modified xsi:type="dcterms:W3CDTF">2026-10-14T00:54:41Z</dcterms:modified>
</cp:coreProperties>
</file>